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65" r:id="rId4"/>
    <p:sldId id="266" r:id="rId5"/>
    <p:sldId id="267" r:id="rId6"/>
    <p:sldId id="258" r:id="rId7"/>
    <p:sldId id="261" r:id="rId8"/>
    <p:sldId id="259" r:id="rId9"/>
    <p:sldId id="262" r:id="rId10"/>
    <p:sldId id="260" r:id="rId11"/>
    <p:sldId id="263"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0C96778-0227-46E7-830C-1AED1E6016D2}" type="datetimeFigureOut">
              <a:rPr lang="en-US" smtClean="0"/>
              <a:t>11/29/2011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99A1D2-5C29-4CC0-8B06-27D55910A82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C96778-0227-46E7-830C-1AED1E6016D2}" type="datetimeFigureOut">
              <a:rPr lang="en-US" smtClean="0"/>
              <a:t>11/29/2011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99A1D2-5C29-4CC0-8B06-27D55910A82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C96778-0227-46E7-830C-1AED1E6016D2}" type="datetimeFigureOut">
              <a:rPr lang="en-US" smtClean="0"/>
              <a:t>11/29/2011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99A1D2-5C29-4CC0-8B06-27D55910A82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C96778-0227-46E7-830C-1AED1E6016D2}" type="datetimeFigureOut">
              <a:rPr lang="en-US" smtClean="0"/>
              <a:t>11/29/2011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99A1D2-5C29-4CC0-8B06-27D55910A82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C96778-0227-46E7-830C-1AED1E6016D2}" type="datetimeFigureOut">
              <a:rPr lang="en-US" smtClean="0"/>
              <a:t>11/29/2011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99A1D2-5C29-4CC0-8B06-27D55910A82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C96778-0227-46E7-830C-1AED1E6016D2}" type="datetimeFigureOut">
              <a:rPr lang="en-US" smtClean="0"/>
              <a:t>11/29/2011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99A1D2-5C29-4CC0-8B06-27D55910A82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C96778-0227-46E7-830C-1AED1E6016D2}" type="datetimeFigureOut">
              <a:rPr lang="en-US" smtClean="0"/>
              <a:t>11/29/2011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99A1D2-5C29-4CC0-8B06-27D55910A82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C96778-0227-46E7-830C-1AED1E6016D2}" type="datetimeFigureOut">
              <a:rPr lang="en-US" smtClean="0"/>
              <a:t>11/29/2011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99A1D2-5C29-4CC0-8B06-27D55910A82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C96778-0227-46E7-830C-1AED1E6016D2}" type="datetimeFigureOut">
              <a:rPr lang="en-US" smtClean="0"/>
              <a:t>11/29/2011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99A1D2-5C29-4CC0-8B06-27D55910A82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C96778-0227-46E7-830C-1AED1E6016D2}" type="datetimeFigureOut">
              <a:rPr lang="en-US" smtClean="0"/>
              <a:t>11/29/2011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99A1D2-5C29-4CC0-8B06-27D55910A82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C96778-0227-46E7-830C-1AED1E6016D2}" type="datetimeFigureOut">
              <a:rPr lang="en-US" smtClean="0"/>
              <a:t>11/29/2011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99A1D2-5C29-4CC0-8B06-27D55910A82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C96778-0227-46E7-830C-1AED1E6016D2}" type="datetimeFigureOut">
              <a:rPr lang="en-US" smtClean="0"/>
              <a:t>11/29/2011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99A1D2-5C29-4CC0-8B06-27D55910A82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Times New Roman" pitchFamily="18" charset="0"/>
                <a:cs typeface="Times New Roman" pitchFamily="18" charset="0"/>
              </a:rPr>
              <a:t>Relationships II</a:t>
            </a:r>
            <a:endParaRPr lang="en-US" dirty="0">
              <a:latin typeface="Times New Roman" pitchFamily="18" charset="0"/>
              <a:cs typeface="Times New Roman" pitchFamily="18" charset="0"/>
            </a:endParaRPr>
          </a:p>
        </p:txBody>
      </p:sp>
      <p:sp>
        <p:nvSpPr>
          <p:cNvPr id="3" name="Subtitle 2"/>
          <p:cNvSpPr>
            <a:spLocks noGrp="1"/>
          </p:cNvSpPr>
          <p:nvPr>
            <p:ph type="subTitle" idx="1"/>
          </p:nvPr>
        </p:nvSpPr>
        <p:spPr/>
        <p:txBody>
          <a:bodyPr/>
          <a:lstStyle/>
          <a:p>
            <a:r>
              <a:rPr lang="en-US" dirty="0" smtClean="0">
                <a:latin typeface="Times New Roman" pitchFamily="18" charset="0"/>
                <a:cs typeface="Times New Roman" pitchFamily="18" charset="0"/>
              </a:rPr>
              <a:t>Chapter 5</a:t>
            </a:r>
            <a:endParaRPr lang="en-US" dirty="0">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685800"/>
            <a:ext cx="7924800" cy="4832092"/>
          </a:xfrm>
          <a:prstGeom prst="rect">
            <a:avLst/>
          </a:prstGeom>
        </p:spPr>
        <p:txBody>
          <a:bodyPr wrap="square">
            <a:spAutoFit/>
          </a:bodyPr>
          <a:lstStyle/>
          <a:p>
            <a:r>
              <a:rPr lang="en-US" sz="2800" dirty="0"/>
              <a:t>To save money in the early 1980s, Illinois released 21,000 prisoners an average of three months early.  James Austin of the National Council on Crime and Delinquency calculates that the early releases produced 23 homicides, 32 rapes, 262 arsons, 681 robberies, 2,472 burglaries, 2,571 assaults and more than 8,000 other crimes.  According to Harvard researchers David P. Cavanaugh and Mark A. R. </a:t>
            </a:r>
            <a:r>
              <a:rPr lang="en-US" sz="2800" dirty="0" err="1"/>
              <a:t>Kleiman</a:t>
            </a:r>
            <a:r>
              <a:rPr lang="en-US" sz="2800" dirty="0"/>
              <a:t>, the $60 million the state saved cost Illinois crime victims $304 million, directly or indirectly. </a:t>
            </a:r>
            <a:r>
              <a:rPr lang="en-US" sz="2800" dirty="0" smtClean="0"/>
              <a:t> (</a:t>
            </a:r>
            <a:r>
              <a:rPr lang="en-US" sz="2800" i="1" dirty="0" smtClean="0"/>
              <a:t>“Pay Now-Or Pay Later” </a:t>
            </a:r>
            <a:r>
              <a:rPr lang="en-US" sz="2800" dirty="0" smtClean="0"/>
              <a:t>by Eugene H. </a:t>
            </a:r>
            <a:r>
              <a:rPr lang="en-US" sz="2800" dirty="0" err="1" smtClean="0"/>
              <a:t>Methvin</a:t>
            </a:r>
            <a:endParaRPr lang="en-US" sz="2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2895600" y="2590800"/>
            <a:ext cx="5524500" cy="3686175"/>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381000" y="228600"/>
            <a:ext cx="2381250" cy="238125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Illustration/Example Words</a:t>
            </a:r>
            <a:endParaRPr lang="en-US" dirty="0"/>
          </a:p>
        </p:txBody>
      </p:sp>
      <p:sp>
        <p:nvSpPr>
          <p:cNvPr id="3" name="Content Placeholder 2"/>
          <p:cNvSpPr>
            <a:spLocks noGrp="1"/>
          </p:cNvSpPr>
          <p:nvPr>
            <p:ph idx="1"/>
          </p:nvPr>
        </p:nvSpPr>
        <p:spPr/>
        <p:txBody>
          <a:bodyPr numCol="2">
            <a:normAutofit/>
          </a:bodyPr>
          <a:lstStyle/>
          <a:p>
            <a:r>
              <a:rPr lang="en-US" dirty="0" smtClean="0"/>
              <a:t>(for) example</a:t>
            </a:r>
          </a:p>
          <a:p>
            <a:r>
              <a:rPr lang="en-US" dirty="0" smtClean="0"/>
              <a:t>(for) instance</a:t>
            </a:r>
          </a:p>
          <a:p>
            <a:r>
              <a:rPr lang="en-US" dirty="0" smtClean="0"/>
              <a:t>Such as</a:t>
            </a:r>
          </a:p>
          <a:p>
            <a:r>
              <a:rPr lang="en-US" dirty="0" smtClean="0"/>
              <a:t>Including</a:t>
            </a:r>
          </a:p>
          <a:p>
            <a:r>
              <a:rPr lang="en-US" dirty="0" smtClean="0"/>
              <a:t>Specifically</a:t>
            </a:r>
          </a:p>
          <a:p>
            <a:endParaRPr lang="en-US" dirty="0" smtClean="0"/>
          </a:p>
          <a:p>
            <a:endParaRPr lang="en-US" dirty="0"/>
          </a:p>
          <a:p>
            <a:r>
              <a:rPr lang="en-US" dirty="0" smtClean="0"/>
              <a:t>To be specific</a:t>
            </a:r>
          </a:p>
          <a:p>
            <a:r>
              <a:rPr lang="en-US" dirty="0" smtClean="0"/>
              <a:t>(as an) illustration</a:t>
            </a:r>
          </a:p>
          <a:p>
            <a:r>
              <a:rPr lang="en-US" dirty="0" smtClean="0"/>
              <a:t>To illustrate </a:t>
            </a:r>
          </a:p>
          <a:p>
            <a:r>
              <a:rPr lang="en-US" dirty="0" smtClean="0"/>
              <a:t>One</a:t>
            </a:r>
          </a:p>
          <a:p>
            <a:r>
              <a:rPr lang="en-US" dirty="0" smtClean="0"/>
              <a:t>once</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Comparison Words</a:t>
            </a:r>
            <a:endParaRPr lang="en-US" dirty="0"/>
          </a:p>
        </p:txBody>
      </p:sp>
      <p:sp>
        <p:nvSpPr>
          <p:cNvPr id="3" name="Content Placeholder 2"/>
          <p:cNvSpPr>
            <a:spLocks noGrp="1"/>
          </p:cNvSpPr>
          <p:nvPr>
            <p:ph idx="1"/>
          </p:nvPr>
        </p:nvSpPr>
        <p:spPr/>
        <p:txBody>
          <a:bodyPr numCol="3">
            <a:normAutofit/>
          </a:bodyPr>
          <a:lstStyle/>
          <a:p>
            <a:r>
              <a:rPr lang="en-US" dirty="0" smtClean="0"/>
              <a:t>(just) as</a:t>
            </a:r>
          </a:p>
          <a:p>
            <a:r>
              <a:rPr lang="en-US" dirty="0" smtClean="0"/>
              <a:t>(just) like</a:t>
            </a:r>
          </a:p>
          <a:p>
            <a:r>
              <a:rPr lang="en-US" dirty="0" smtClean="0"/>
              <a:t>Alike</a:t>
            </a:r>
          </a:p>
          <a:p>
            <a:r>
              <a:rPr lang="en-US" dirty="0" smtClean="0"/>
              <a:t>Same</a:t>
            </a:r>
          </a:p>
          <a:p>
            <a:r>
              <a:rPr lang="en-US" dirty="0" smtClean="0"/>
              <a:t>Both</a:t>
            </a:r>
          </a:p>
          <a:p>
            <a:r>
              <a:rPr lang="en-US" dirty="0" smtClean="0"/>
              <a:t>Equally</a:t>
            </a:r>
          </a:p>
          <a:p>
            <a:r>
              <a:rPr lang="en-US" dirty="0" smtClean="0"/>
              <a:t>Resemble</a:t>
            </a:r>
          </a:p>
          <a:p>
            <a:r>
              <a:rPr lang="en-US" dirty="0" smtClean="0"/>
              <a:t>Likewise</a:t>
            </a:r>
          </a:p>
          <a:p>
            <a:r>
              <a:rPr lang="en-US" dirty="0" smtClean="0"/>
              <a:t>In like fashion</a:t>
            </a:r>
          </a:p>
          <a:p>
            <a:r>
              <a:rPr lang="en-US" dirty="0" smtClean="0"/>
              <a:t>In like manner</a:t>
            </a:r>
          </a:p>
          <a:p>
            <a:r>
              <a:rPr lang="en-US" dirty="0" smtClean="0"/>
              <a:t>Similar(</a:t>
            </a:r>
            <a:r>
              <a:rPr lang="en-US" dirty="0" err="1" smtClean="0"/>
              <a:t>ly</a:t>
            </a:r>
            <a:r>
              <a:rPr lang="en-US" dirty="0" smtClean="0"/>
              <a:t>)</a:t>
            </a:r>
          </a:p>
          <a:p>
            <a:r>
              <a:rPr lang="en-US" dirty="0" smtClean="0"/>
              <a:t>Similarity</a:t>
            </a:r>
          </a:p>
          <a:p>
            <a:r>
              <a:rPr lang="en-US" dirty="0" smtClean="0"/>
              <a:t>In a similar fashion</a:t>
            </a:r>
          </a:p>
          <a:p>
            <a:r>
              <a:rPr lang="en-US" dirty="0" smtClean="0"/>
              <a:t>In a similar manner</a:t>
            </a:r>
          </a:p>
          <a:p>
            <a:r>
              <a:rPr lang="en-US" dirty="0" smtClean="0"/>
              <a:t>In the same way</a:t>
            </a:r>
          </a:p>
          <a:p>
            <a:r>
              <a:rPr lang="en-US" dirty="0" smtClean="0"/>
              <a:t>In common</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Contrast Words</a:t>
            </a:r>
            <a:endParaRPr lang="en-US" dirty="0"/>
          </a:p>
        </p:txBody>
      </p:sp>
      <p:sp>
        <p:nvSpPr>
          <p:cNvPr id="3" name="Content Placeholder 2"/>
          <p:cNvSpPr>
            <a:spLocks noGrp="1"/>
          </p:cNvSpPr>
          <p:nvPr>
            <p:ph idx="1"/>
          </p:nvPr>
        </p:nvSpPr>
        <p:spPr/>
        <p:txBody>
          <a:bodyPr numCol="3">
            <a:normAutofit fontScale="92500"/>
          </a:bodyPr>
          <a:lstStyle/>
          <a:p>
            <a:r>
              <a:rPr lang="en-US" dirty="0" smtClean="0"/>
              <a:t>But</a:t>
            </a:r>
          </a:p>
          <a:p>
            <a:r>
              <a:rPr lang="en-US" dirty="0" smtClean="0"/>
              <a:t>Yet</a:t>
            </a:r>
          </a:p>
          <a:p>
            <a:r>
              <a:rPr lang="en-US" dirty="0" smtClean="0"/>
              <a:t>However</a:t>
            </a:r>
          </a:p>
          <a:p>
            <a:r>
              <a:rPr lang="en-US" dirty="0" smtClean="0"/>
              <a:t>Although</a:t>
            </a:r>
          </a:p>
          <a:p>
            <a:r>
              <a:rPr lang="en-US" dirty="0" smtClean="0"/>
              <a:t>Nevertheless</a:t>
            </a:r>
          </a:p>
          <a:p>
            <a:r>
              <a:rPr lang="en-US" dirty="0" smtClean="0"/>
              <a:t>Still</a:t>
            </a:r>
          </a:p>
          <a:p>
            <a:r>
              <a:rPr lang="en-US" dirty="0" smtClean="0"/>
              <a:t>Instead of</a:t>
            </a:r>
          </a:p>
          <a:p>
            <a:r>
              <a:rPr lang="en-US" dirty="0" smtClean="0"/>
              <a:t>In contrast</a:t>
            </a:r>
          </a:p>
          <a:p>
            <a:r>
              <a:rPr lang="en-US" dirty="0" smtClean="0"/>
              <a:t>On the other hand</a:t>
            </a:r>
          </a:p>
          <a:p>
            <a:r>
              <a:rPr lang="en-US" dirty="0" smtClean="0"/>
              <a:t>(On the) contrary</a:t>
            </a:r>
          </a:p>
          <a:p>
            <a:r>
              <a:rPr lang="en-US" dirty="0" smtClean="0"/>
              <a:t>Converse(</a:t>
            </a:r>
            <a:r>
              <a:rPr lang="en-US" dirty="0" err="1" smtClean="0"/>
              <a:t>ly</a:t>
            </a:r>
            <a:endParaRPr lang="en-US" dirty="0" smtClean="0"/>
          </a:p>
          <a:p>
            <a:r>
              <a:rPr lang="en-US" dirty="0" smtClean="0"/>
              <a:t>Opposite</a:t>
            </a:r>
          </a:p>
          <a:p>
            <a:r>
              <a:rPr lang="en-US" dirty="0" smtClean="0"/>
              <a:t>Even though</a:t>
            </a:r>
          </a:p>
          <a:p>
            <a:r>
              <a:rPr lang="en-US" dirty="0" smtClean="0"/>
              <a:t>As opposed to </a:t>
            </a:r>
          </a:p>
          <a:p>
            <a:r>
              <a:rPr lang="en-US" dirty="0" smtClean="0"/>
              <a:t>In spite of</a:t>
            </a:r>
          </a:p>
          <a:p>
            <a:r>
              <a:rPr lang="en-US" dirty="0" smtClean="0"/>
              <a:t>Despite</a:t>
            </a:r>
          </a:p>
          <a:p>
            <a:r>
              <a:rPr lang="en-US" dirty="0" smtClean="0"/>
              <a:t>Rather than</a:t>
            </a:r>
          </a:p>
          <a:p>
            <a:r>
              <a:rPr lang="en-US" dirty="0" smtClean="0"/>
              <a:t>Difference</a:t>
            </a:r>
          </a:p>
          <a:p>
            <a:r>
              <a:rPr lang="en-US" dirty="0" smtClean="0"/>
              <a:t>Differently</a:t>
            </a:r>
          </a:p>
          <a:p>
            <a:r>
              <a:rPr lang="en-US" dirty="0" smtClean="0"/>
              <a:t>Differ (from)</a:t>
            </a:r>
          </a:p>
          <a:p>
            <a:r>
              <a:rPr lang="en-US" dirty="0" smtClean="0"/>
              <a:t>Unlike</a:t>
            </a:r>
          </a:p>
          <a:p>
            <a:r>
              <a:rPr lang="en-US" dirty="0" smtClean="0"/>
              <a:t>while</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 and Effect Words</a:t>
            </a:r>
            <a:endParaRPr lang="en-US" dirty="0"/>
          </a:p>
        </p:txBody>
      </p:sp>
      <p:sp>
        <p:nvSpPr>
          <p:cNvPr id="3" name="Content Placeholder 2"/>
          <p:cNvSpPr>
            <a:spLocks noGrp="1"/>
          </p:cNvSpPr>
          <p:nvPr>
            <p:ph idx="1"/>
          </p:nvPr>
        </p:nvSpPr>
        <p:spPr/>
        <p:txBody>
          <a:bodyPr numCol="3">
            <a:normAutofit/>
          </a:bodyPr>
          <a:lstStyle/>
          <a:p>
            <a:r>
              <a:rPr lang="en-US" dirty="0" smtClean="0"/>
              <a:t>Therefore</a:t>
            </a:r>
          </a:p>
          <a:p>
            <a:r>
              <a:rPr lang="en-US" dirty="0" smtClean="0"/>
              <a:t>Thus</a:t>
            </a:r>
          </a:p>
          <a:p>
            <a:r>
              <a:rPr lang="en-US" dirty="0" smtClean="0"/>
              <a:t>(as a) consequence</a:t>
            </a:r>
          </a:p>
          <a:p>
            <a:r>
              <a:rPr lang="en-US" dirty="0" smtClean="0"/>
              <a:t>Consequently</a:t>
            </a:r>
          </a:p>
          <a:p>
            <a:r>
              <a:rPr lang="en-US" dirty="0" smtClean="0"/>
              <a:t>Due to</a:t>
            </a:r>
          </a:p>
          <a:p>
            <a:r>
              <a:rPr lang="en-US" dirty="0" smtClean="0"/>
              <a:t>So</a:t>
            </a:r>
          </a:p>
          <a:p>
            <a:r>
              <a:rPr lang="en-US" dirty="0" smtClean="0"/>
              <a:t>As a result</a:t>
            </a:r>
          </a:p>
          <a:p>
            <a:r>
              <a:rPr lang="en-US" dirty="0" smtClean="0"/>
              <a:t>Results in</a:t>
            </a:r>
          </a:p>
          <a:p>
            <a:r>
              <a:rPr lang="en-US" dirty="0" smtClean="0"/>
              <a:t>Leads (led) to</a:t>
            </a:r>
          </a:p>
          <a:p>
            <a:r>
              <a:rPr lang="en-US" dirty="0" smtClean="0"/>
              <a:t>Since</a:t>
            </a:r>
          </a:p>
          <a:p>
            <a:r>
              <a:rPr lang="en-US" dirty="0" smtClean="0"/>
              <a:t>Owing to</a:t>
            </a:r>
          </a:p>
          <a:p>
            <a:r>
              <a:rPr lang="en-US" dirty="0" smtClean="0"/>
              <a:t>Effect</a:t>
            </a:r>
          </a:p>
          <a:p>
            <a:r>
              <a:rPr lang="en-US" dirty="0" smtClean="0"/>
              <a:t>Cause</a:t>
            </a:r>
          </a:p>
          <a:p>
            <a:r>
              <a:rPr lang="en-US" dirty="0" smtClean="0"/>
              <a:t>If… then</a:t>
            </a:r>
          </a:p>
          <a:p>
            <a:r>
              <a:rPr lang="en-US" dirty="0" smtClean="0"/>
              <a:t>Affect</a:t>
            </a:r>
          </a:p>
          <a:p>
            <a:r>
              <a:rPr lang="en-US" dirty="0" smtClean="0"/>
              <a:t>Because (of)</a:t>
            </a:r>
          </a:p>
          <a:p>
            <a:r>
              <a:rPr lang="en-US" dirty="0" smtClean="0"/>
              <a:t>Reason</a:t>
            </a:r>
          </a:p>
          <a:p>
            <a:r>
              <a:rPr lang="en-US" dirty="0" smtClean="0"/>
              <a:t>Explanation</a:t>
            </a:r>
          </a:p>
          <a:p>
            <a:r>
              <a:rPr lang="en-US" dirty="0" smtClean="0"/>
              <a:t>Accordingly</a:t>
            </a:r>
          </a:p>
          <a:p>
            <a:r>
              <a:rPr lang="en-US" dirty="0" smtClean="0"/>
              <a:t>Depends on</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533400"/>
            <a:ext cx="8382000" cy="5632311"/>
          </a:xfrm>
          <a:prstGeom prst="rect">
            <a:avLst/>
          </a:prstGeom>
        </p:spPr>
        <p:txBody>
          <a:bodyPr wrap="square">
            <a:spAutoFit/>
          </a:bodyPr>
          <a:lstStyle/>
          <a:p>
            <a:r>
              <a:rPr lang="en-US" sz="2400" dirty="0" smtClean="0"/>
              <a:t>On ten Santa Fe walls, the history of the Chicanos, both mythical and actual, is depicted in brilliant colors and disproportionate figures.  Aztec medicine figures dance and gods protect peasants, all for the glory of the Chicano in the present.  On some walls, the chains of bondage are being broken and the Lady of Justice, depicted as an Indian Maiden, watches over both Indians and Chicanos.  On others, </a:t>
            </a:r>
            <a:r>
              <a:rPr lang="en-US" sz="2400" dirty="0" err="1" smtClean="0"/>
              <a:t>Pancho</a:t>
            </a:r>
            <a:r>
              <a:rPr lang="en-US" sz="2400" dirty="0" smtClean="0"/>
              <a:t> Villa and Father Hidalgo lead the Mexican peasants to freedom. But the clenched fist at the end of the grotesquely muscled arms is the most predominant image.  It symbolizes unity, determination, ambition, and pride, all traits that Los </a:t>
            </a:r>
            <a:r>
              <a:rPr lang="en-US" sz="2400" dirty="0" err="1" smtClean="0"/>
              <a:t>Artes</a:t>
            </a:r>
            <a:r>
              <a:rPr lang="en-US" sz="2400" dirty="0" smtClean="0"/>
              <a:t> believe should be a part of Chicano psychology.  The figures they paint are bold, upright, strong, and grasping, far from the stereotype of the Mexican-American with drooping moustache and floppy sombrero lying in the shade of a stucco building. (</a:t>
            </a:r>
            <a:r>
              <a:rPr lang="en-US" sz="2400" i="1" dirty="0" smtClean="0"/>
              <a:t>Folk Art in the Barrios</a:t>
            </a:r>
            <a:r>
              <a:rPr lang="en-US" sz="2400" dirty="0" smtClean="0"/>
              <a:t> by Eric Kroll)</a:t>
            </a:r>
            <a:endParaRPr lang="en-US"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143001" y="914400"/>
            <a:ext cx="6834778" cy="504634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533400"/>
            <a:ext cx="8382000" cy="5355312"/>
          </a:xfrm>
          <a:prstGeom prst="rect">
            <a:avLst/>
          </a:prstGeom>
        </p:spPr>
        <p:txBody>
          <a:bodyPr wrap="square">
            <a:spAutoFit/>
          </a:bodyPr>
          <a:lstStyle/>
          <a:p>
            <a:r>
              <a:rPr lang="en-US" dirty="0"/>
              <a:t>Only two animals have entered the human household otherwise than as prisoners and become domesticated by other means than those of enforced servitude: the dog and the cat.  Two things they have in common, namely, that both belong to the order of carnivores and both serve man in their capacity of hunters.  In all other characteristic, above all in the manner of their association with man, they are as different as the night from the day.  There is no domestic animal that has so radically altered its whole way of living, indeed its whole sphere of interests, that has become domestic in so true a sense as the dog; and there is no animal that, in the course of its centuries-old association with man, has altered so little as the cat.  There is some truth in the assertion that the cat, with the exception of a few luxury breeds, such as Angoras, Persians, and Siamese, is no domestic animal but a completely wild being.  Maintaining its full independence it has taken up its abode in the houses and outhouses of man, for the simple reason that there are more mice there than elsewhere.  The whole charm of the dog lies in the depth of friendship and the strength of the spiritual ties with which he has bound himself to man, but the appeal of the cat lies in the very fact that she has formed no close bond with him, that she has the uncompromising independence of a tiger or a leopard while she is hunting in his stables and barns, that she still remains mysterious and remote when she is rubbing herself gently against the legs of her mistress or purring contentedly in front of the fire</a:t>
            </a:r>
            <a:r>
              <a:rPr lang="en-US" dirty="0" smtClean="0"/>
              <a:t>. (</a:t>
            </a:r>
            <a:r>
              <a:rPr lang="en-US" i="1" dirty="0" smtClean="0"/>
              <a:t>Dogs and Cats</a:t>
            </a:r>
            <a:r>
              <a:rPr lang="en-US" dirty="0" smtClean="0"/>
              <a:t> by </a:t>
            </a:r>
            <a:r>
              <a:rPr lang="en-US" dirty="0" err="1" smtClean="0"/>
              <a:t>Konrad</a:t>
            </a:r>
            <a:r>
              <a:rPr lang="en-US" dirty="0" smtClean="0"/>
              <a:t> Lorenz)</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162558" y="1066800"/>
            <a:ext cx="6762242" cy="4685156"/>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TotalTime>
  <Words>761</Words>
  <Application>Microsoft Office PowerPoint</Application>
  <PresentationFormat>On-screen Show (4:3)</PresentationFormat>
  <Paragraphs>79</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Relationships II</vt:lpstr>
      <vt:lpstr>Illustration/Example Words</vt:lpstr>
      <vt:lpstr>Comparison Words</vt:lpstr>
      <vt:lpstr>Contrast Words</vt:lpstr>
      <vt:lpstr>Cause and Effect Words</vt:lpstr>
      <vt:lpstr>Slide 6</vt:lpstr>
      <vt:lpstr>Slide 7</vt:lpstr>
      <vt:lpstr>Slide 8</vt:lpstr>
      <vt:lpstr>Slide 9</vt:lpstr>
      <vt:lpstr>Slide 10</vt:lpstr>
      <vt:lpstr>Slide 11</vt:lpstr>
    </vt:vector>
  </TitlesOfParts>
  <Company>Colorado Mountain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Relationships II</dc:title>
  <dc:creator>techs</dc:creator>
  <cp:lastModifiedBy>techs</cp:lastModifiedBy>
  <cp:revision>6</cp:revision>
  <dcterms:created xsi:type="dcterms:W3CDTF">2011-11-29T16:54:38Z</dcterms:created>
  <dcterms:modified xsi:type="dcterms:W3CDTF">2011-11-29T17:46:58Z</dcterms:modified>
</cp:coreProperties>
</file>