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256" r:id="rId2"/>
    <p:sldId id="258" r:id="rId3"/>
    <p:sldId id="257" r:id="rId4"/>
    <p:sldId id="259" r:id="rId5"/>
    <p:sldId id="261" r:id="rId6"/>
    <p:sldId id="260" r:id="rId7"/>
    <p:sldId id="266" r:id="rId8"/>
    <p:sldId id="267" r:id="rId9"/>
    <p:sldId id="262" r:id="rId10"/>
    <p:sldId id="283" r:id="rId11"/>
    <p:sldId id="264" r:id="rId12"/>
    <p:sldId id="265" r:id="rId13"/>
    <p:sldId id="268" r:id="rId14"/>
    <p:sldId id="263" r:id="rId15"/>
    <p:sldId id="269" r:id="rId16"/>
    <p:sldId id="284" r:id="rId17"/>
    <p:sldId id="282" r:id="rId18"/>
    <p:sldId id="271" r:id="rId19"/>
    <p:sldId id="272" r:id="rId20"/>
    <p:sldId id="273" r:id="rId21"/>
    <p:sldId id="274" r:id="rId22"/>
    <p:sldId id="270" r:id="rId23"/>
    <p:sldId id="278" r:id="rId24"/>
    <p:sldId id="275" r:id="rId25"/>
    <p:sldId id="276" r:id="rId26"/>
    <p:sldId id="277" r:id="rId27"/>
    <p:sldId id="279"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72" y="14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43E90C-8E6D-4BA0-9A19-D27190CD21C6}" type="datetimeFigureOut">
              <a:rPr lang="en-US" smtClean="0"/>
              <a:t>7/16/2013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505E82-2820-4003-800A-EDAF965966AD}" type="slidenum">
              <a:rPr lang="en-US" smtClean="0"/>
              <a:t>‹#›</a:t>
            </a:fld>
            <a:endParaRPr lang="en-US"/>
          </a:p>
        </p:txBody>
      </p:sp>
    </p:spTree>
    <p:extLst>
      <p:ext uri="{BB962C8B-B14F-4D97-AF65-F5344CB8AC3E}">
        <p14:creationId xmlns:p14="http://schemas.microsoft.com/office/powerpoint/2010/main" val="42308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1" dirty="0" smtClean="0">
              <a:effectLst/>
            </a:endParaRPr>
          </a:p>
        </p:txBody>
      </p:sp>
      <p:sp>
        <p:nvSpPr>
          <p:cNvPr id="4" name="Slide Number Placeholder 3"/>
          <p:cNvSpPr>
            <a:spLocks noGrp="1"/>
          </p:cNvSpPr>
          <p:nvPr>
            <p:ph type="sldNum" sz="quarter" idx="10"/>
          </p:nvPr>
        </p:nvSpPr>
        <p:spPr/>
        <p:txBody>
          <a:bodyPr/>
          <a:lstStyle/>
          <a:p>
            <a:fld id="{BA505E82-2820-4003-800A-EDAF965966AD}" type="slidenum">
              <a:rPr lang="en-US" smtClean="0"/>
              <a:t>4</a:t>
            </a:fld>
            <a:endParaRPr lang="en-US"/>
          </a:p>
        </p:txBody>
      </p:sp>
    </p:spTree>
    <p:extLst>
      <p:ext uri="{BB962C8B-B14F-4D97-AF65-F5344CB8AC3E}">
        <p14:creationId xmlns:p14="http://schemas.microsoft.com/office/powerpoint/2010/main" val="1700150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B6106F-15C5-4017-961D-512092F3FF8C}" type="datetimeFigureOut">
              <a:rPr lang="en-US" smtClean="0"/>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AE883-AC3D-4A16-A07B-8A9386FF01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B6106F-15C5-4017-961D-512092F3FF8C}" type="datetimeFigureOut">
              <a:rPr lang="en-US" smtClean="0"/>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AE883-AC3D-4A16-A07B-8A9386FF01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0B6106F-15C5-4017-961D-512092F3FF8C}" type="datetimeFigureOut">
              <a:rPr lang="en-US" smtClean="0"/>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AE883-AC3D-4A16-A07B-8A9386FF01F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B6106F-15C5-4017-961D-512092F3FF8C}" type="datetimeFigureOut">
              <a:rPr lang="en-US" smtClean="0"/>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AE883-AC3D-4A16-A07B-8A9386FF01F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B6106F-15C5-4017-961D-512092F3FF8C}" type="datetimeFigureOut">
              <a:rPr lang="en-US" smtClean="0"/>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AE883-AC3D-4A16-A07B-8A9386FF01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0B6106F-15C5-4017-961D-512092F3FF8C}" type="datetimeFigureOut">
              <a:rPr lang="en-US" smtClean="0"/>
              <a:t>7/16/2013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AE883-AC3D-4A16-A07B-8A9386FF01F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B6106F-15C5-4017-961D-512092F3FF8C}" type="datetimeFigureOut">
              <a:rPr lang="en-US" smtClean="0"/>
              <a:t>7/16/2013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3AE883-AC3D-4A16-A07B-8A9386FF01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B6106F-15C5-4017-961D-512092F3FF8C}" type="datetimeFigureOut">
              <a:rPr lang="en-US" smtClean="0"/>
              <a:t>7/16/2013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3AE883-AC3D-4A16-A07B-8A9386FF01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0B6106F-15C5-4017-961D-512092F3FF8C}" type="datetimeFigureOut">
              <a:rPr lang="en-US" smtClean="0"/>
              <a:t>7/16/2013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3AE883-AC3D-4A16-A07B-8A9386FF01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0B6106F-15C5-4017-961D-512092F3FF8C}" type="datetimeFigureOut">
              <a:rPr lang="en-US" smtClean="0"/>
              <a:t>7/16/2013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AE883-AC3D-4A16-A07B-8A9386FF01F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B6106F-15C5-4017-961D-512092F3FF8C}" type="datetimeFigureOut">
              <a:rPr lang="en-US" smtClean="0"/>
              <a:t>7/16/2013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AE883-AC3D-4A16-A07B-8A9386FF01FA}"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0B6106F-15C5-4017-961D-512092F3FF8C}" type="datetimeFigureOut">
              <a:rPr lang="en-US" smtClean="0"/>
              <a:t>7/16/2013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E3AE883-AC3D-4A16-A07B-8A9386FF01FA}"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143000"/>
          </a:xfrm>
        </p:spPr>
        <p:txBody>
          <a:bodyPr>
            <a:normAutofit fontScale="90000"/>
          </a:bodyPr>
          <a:lstStyle/>
          <a:p>
            <a:r>
              <a:rPr lang="en-US" dirty="0" smtClean="0"/>
              <a:t>Annotation: In college, you can write in your book!</a:t>
            </a:r>
            <a:endParaRPr lang="en-US" dirty="0"/>
          </a:p>
        </p:txBody>
      </p:sp>
      <p:sp>
        <p:nvSpPr>
          <p:cNvPr id="3" name="Subtitle 2"/>
          <p:cNvSpPr>
            <a:spLocks noGrp="1"/>
          </p:cNvSpPr>
          <p:nvPr>
            <p:ph type="subTitle" idx="1"/>
          </p:nvPr>
        </p:nvSpPr>
        <p:spPr/>
        <p:txBody>
          <a:bodyPr>
            <a:norm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0"/>
            <a:ext cx="2228850" cy="1759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114800"/>
            <a:ext cx="21240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482644"/>
            <a:ext cx="169545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436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4373563"/>
          </a:xfrm>
        </p:spPr>
        <p:txBody>
          <a:bodyPr>
            <a:normAutofit fontScale="92500" lnSpcReduction="10000"/>
          </a:bodyPr>
          <a:lstStyle/>
          <a:p>
            <a:pPr marL="0" indent="0">
              <a:buNone/>
            </a:pPr>
            <a:r>
              <a:rPr lang="en-US" u="sng" dirty="0" smtClean="0"/>
              <a:t>Question</a:t>
            </a:r>
          </a:p>
          <a:p>
            <a:pPr marL="0" indent="0">
              <a:buNone/>
            </a:pPr>
            <a:r>
              <a:rPr lang="en-US" dirty="0"/>
              <a:t>Set a purpose for </a:t>
            </a:r>
            <a:r>
              <a:rPr lang="en-US" dirty="0" smtClean="0"/>
              <a:t>reading</a:t>
            </a:r>
          </a:p>
          <a:p>
            <a:pPr marL="0" indent="0">
              <a:buNone/>
            </a:pPr>
            <a:r>
              <a:rPr lang="en-US" dirty="0"/>
              <a:t>	</a:t>
            </a:r>
            <a:r>
              <a:rPr lang="en-US" dirty="0" smtClean="0"/>
              <a:t>“Why am I reading this?”</a:t>
            </a:r>
            <a:endParaRPr lang="en-US" dirty="0"/>
          </a:p>
          <a:p>
            <a:pPr marL="0" indent="0">
              <a:buNone/>
            </a:pPr>
            <a:r>
              <a:rPr lang="en-US" dirty="0"/>
              <a:t>Identify author’s </a:t>
            </a:r>
            <a:r>
              <a:rPr lang="en-US" dirty="0" smtClean="0"/>
              <a:t>purpose</a:t>
            </a:r>
          </a:p>
          <a:p>
            <a:pPr marL="0" indent="0">
              <a:buNone/>
            </a:pPr>
            <a:r>
              <a:rPr lang="en-US" dirty="0"/>
              <a:t>	</a:t>
            </a:r>
            <a:r>
              <a:rPr lang="en-US" dirty="0" smtClean="0"/>
              <a:t>“Why was this written?”</a:t>
            </a:r>
          </a:p>
          <a:p>
            <a:pPr marL="0" indent="0">
              <a:buNone/>
            </a:pPr>
            <a:r>
              <a:rPr lang="en-US" dirty="0" smtClean="0"/>
              <a:t>Ask questions about your survey:</a:t>
            </a:r>
          </a:p>
          <a:p>
            <a:pPr marL="0" indent="0">
              <a:buNone/>
            </a:pPr>
            <a:r>
              <a:rPr lang="en-US" dirty="0"/>
              <a:t>	</a:t>
            </a:r>
            <a:r>
              <a:rPr lang="en-US" dirty="0" smtClean="0"/>
              <a:t>headings</a:t>
            </a:r>
          </a:p>
          <a:p>
            <a:pPr marL="0" indent="0">
              <a:buNone/>
            </a:pPr>
            <a:r>
              <a:rPr lang="en-US" dirty="0"/>
              <a:t>	</a:t>
            </a:r>
            <a:r>
              <a:rPr lang="en-US" dirty="0" smtClean="0"/>
              <a:t>summaries</a:t>
            </a:r>
            <a:endParaRPr lang="en-US" dirty="0"/>
          </a:p>
          <a:p>
            <a:pPr marL="0" indent="0">
              <a:buNone/>
            </a:pPr>
            <a:r>
              <a:rPr lang="en-US" dirty="0"/>
              <a:t>	</a:t>
            </a:r>
            <a:r>
              <a:rPr lang="en-US" dirty="0" smtClean="0"/>
              <a:t>activities </a:t>
            </a:r>
          </a:p>
          <a:p>
            <a:pPr marL="0" indent="0">
              <a:buNone/>
            </a:pPr>
            <a:r>
              <a:rPr lang="en-US" dirty="0"/>
              <a:t>	</a:t>
            </a:r>
            <a:r>
              <a:rPr lang="en-US" dirty="0" smtClean="0"/>
              <a:t>main </a:t>
            </a:r>
            <a:r>
              <a:rPr lang="en-US" dirty="0"/>
              <a:t>points</a:t>
            </a:r>
          </a:p>
          <a:p>
            <a:pPr marL="0" indent="0">
              <a:buNone/>
            </a:pPr>
            <a:r>
              <a:rPr lang="en-US" dirty="0" smtClean="0"/>
              <a:t> </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While You Survey</a:t>
            </a:r>
            <a:endParaRPr lang="en-US" dirty="0"/>
          </a:p>
        </p:txBody>
      </p:sp>
      <p:sp>
        <p:nvSpPr>
          <p:cNvPr id="4" name="TextBox 3"/>
          <p:cNvSpPr txBox="1"/>
          <p:nvPr/>
        </p:nvSpPr>
        <p:spPr>
          <a:xfrm>
            <a:off x="4770571" y="2286000"/>
            <a:ext cx="3807453" cy="3170099"/>
          </a:xfrm>
          <a:prstGeom prst="rect">
            <a:avLst/>
          </a:prstGeom>
          <a:noFill/>
        </p:spPr>
        <p:txBody>
          <a:bodyPr wrap="none" rtlCol="0">
            <a:spAutoFit/>
          </a:bodyPr>
          <a:lstStyle/>
          <a:p>
            <a:r>
              <a:rPr lang="en-US" sz="20000" dirty="0" smtClean="0">
                <a:solidFill>
                  <a:srgbClr val="FF0000"/>
                </a:solidFill>
              </a:rPr>
              <a:t>????</a:t>
            </a:r>
            <a:endParaRPr lang="en-US" sz="20000" dirty="0">
              <a:solidFill>
                <a:srgbClr val="FF0000"/>
              </a:solidFill>
            </a:endParaRPr>
          </a:p>
        </p:txBody>
      </p:sp>
    </p:spTree>
    <p:extLst>
      <p:ext uri="{BB962C8B-B14F-4D97-AF65-F5344CB8AC3E}">
        <p14:creationId xmlns:p14="http://schemas.microsoft.com/office/powerpoint/2010/main" val="2752496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7408333" cy="5029200"/>
          </a:xfrm>
        </p:spPr>
        <p:txBody>
          <a:bodyPr>
            <a:normAutofit/>
          </a:bodyPr>
          <a:lstStyle/>
          <a:p>
            <a:pPr marL="0" indent="0">
              <a:buNone/>
            </a:pPr>
            <a:endParaRPr lang="en-US" dirty="0" smtClean="0"/>
          </a:p>
          <a:p>
            <a:pPr marL="0" indent="0">
              <a:buNone/>
            </a:pPr>
            <a:r>
              <a:rPr lang="en-US" dirty="0" smtClean="0"/>
              <a:t>Answers could be: </a:t>
            </a:r>
          </a:p>
          <a:p>
            <a:pPr marL="0" indent="0">
              <a:buNone/>
            </a:pPr>
            <a:r>
              <a:rPr lang="en-US" dirty="0"/>
              <a:t>	</a:t>
            </a:r>
            <a:r>
              <a:rPr lang="en-US" dirty="0" smtClean="0"/>
              <a:t>“I am reading to learn; we have been discussing 	identity- I should be looking for information 	about identity.”</a:t>
            </a:r>
          </a:p>
          <a:p>
            <a:pPr marL="0" indent="0">
              <a:buNone/>
            </a:pPr>
            <a:r>
              <a:rPr lang="en-US" dirty="0" smtClean="0"/>
              <a:t>			</a:t>
            </a:r>
          </a:p>
          <a:p>
            <a:pPr marL="0" indent="0">
              <a:buNone/>
            </a:pPr>
            <a:r>
              <a:rPr lang="en-US" dirty="0"/>
              <a:t>	</a:t>
            </a:r>
            <a:endParaRPr lang="en-US" dirty="0" smtClean="0"/>
          </a:p>
          <a:p>
            <a:pPr marL="0" indent="0">
              <a:buNone/>
            </a:pPr>
            <a:r>
              <a:rPr lang="en-US" dirty="0" smtClean="0"/>
              <a:t>	</a:t>
            </a:r>
          </a:p>
          <a:p>
            <a:pPr marL="0" indent="0">
              <a:buNone/>
            </a:pPr>
            <a:r>
              <a:rPr lang="en-US" dirty="0"/>
              <a:t>	</a:t>
            </a:r>
            <a:r>
              <a:rPr lang="en-US" dirty="0" smtClean="0"/>
              <a:t>“I am reading to learn; we are studying cell 	meiosis- I should be looking for steps in the 	process of cell division.”</a:t>
            </a:r>
          </a:p>
          <a:p>
            <a:pPr marL="0" indent="0">
              <a:buNone/>
            </a:pPr>
            <a:r>
              <a:rPr lang="en-US" dirty="0" smtClean="0"/>
              <a:t>What are other reasons we read?</a:t>
            </a: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Pre Reading: What is your </a:t>
            </a:r>
            <a:br>
              <a:rPr lang="en-US" dirty="0" smtClean="0"/>
            </a:br>
            <a:r>
              <a:rPr lang="en-US" dirty="0" smtClean="0"/>
              <a:t>purpose for reading?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352800"/>
            <a:ext cx="6096000" cy="1500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077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8800"/>
            <a:ext cx="7408333" cy="5029200"/>
          </a:xfrm>
        </p:spPr>
        <p:txBody>
          <a:bodyPr>
            <a:normAutofit/>
          </a:bodyPr>
          <a:lstStyle/>
          <a:p>
            <a:pPr marL="0" indent="0">
              <a:buNone/>
            </a:pPr>
            <a:r>
              <a:rPr lang="en-US" dirty="0" smtClean="0"/>
              <a:t>Answers could be: </a:t>
            </a:r>
          </a:p>
          <a:p>
            <a:pPr marL="0" indent="0">
              <a:buNone/>
            </a:pPr>
            <a:r>
              <a:rPr lang="en-US" dirty="0"/>
              <a:t>	</a:t>
            </a:r>
            <a:r>
              <a:rPr lang="en-US" dirty="0" smtClean="0"/>
              <a:t>		“A psychologist wrote this- 				psychologists 	study the human 			mind, so the author’s purpose is to 			teach me about identity.”</a:t>
            </a:r>
          </a:p>
          <a:p>
            <a:pPr marL="0" indent="0">
              <a:buNone/>
            </a:pPr>
            <a:r>
              <a:rPr lang="en-US" dirty="0"/>
              <a:t>	</a:t>
            </a:r>
            <a:r>
              <a:rPr lang="en-US" dirty="0" smtClean="0"/>
              <a:t>				</a:t>
            </a:r>
          </a:p>
          <a:p>
            <a:pPr marL="0" indent="0">
              <a:buNone/>
            </a:pPr>
            <a:r>
              <a:rPr lang="en-US" dirty="0" smtClean="0"/>
              <a:t>			“A corporation wrote this- it is 			trying to persuade me to buy 			this.”</a:t>
            </a:r>
          </a:p>
          <a:p>
            <a:pPr marL="0" indent="0">
              <a:buNone/>
            </a:pPr>
            <a:endParaRPr lang="en-US" dirty="0"/>
          </a:p>
          <a:p>
            <a:pPr marL="0" indent="0">
              <a:buNone/>
            </a:pPr>
            <a:r>
              <a:rPr lang="en-US" dirty="0" smtClean="0"/>
              <a:t>What are other possible answers?    </a:t>
            </a:r>
            <a:endParaRPr lang="en-US" dirty="0"/>
          </a:p>
        </p:txBody>
      </p:sp>
      <p:sp>
        <p:nvSpPr>
          <p:cNvPr id="3" name="Title 2"/>
          <p:cNvSpPr>
            <a:spLocks noGrp="1"/>
          </p:cNvSpPr>
          <p:nvPr>
            <p:ph type="title"/>
          </p:nvPr>
        </p:nvSpPr>
        <p:spPr/>
        <p:txBody>
          <a:bodyPr>
            <a:normAutofit/>
          </a:bodyPr>
          <a:lstStyle/>
          <a:p>
            <a:r>
              <a:rPr lang="en-US" sz="3600" dirty="0" smtClean="0"/>
              <a:t>Pre Reading: What is the </a:t>
            </a:r>
            <a:br>
              <a:rPr lang="en-US" sz="3600" dirty="0" smtClean="0"/>
            </a:br>
            <a:r>
              <a:rPr lang="en-US" sz="3600" dirty="0" smtClean="0"/>
              <a:t>Author’s Purpose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90800"/>
            <a:ext cx="24003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059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46454879"/>
              </p:ext>
            </p:extLst>
          </p:nvPr>
        </p:nvGraphicFramePr>
        <p:xfrm>
          <a:off x="871538" y="2674938"/>
          <a:ext cx="7408863" cy="3205480"/>
        </p:xfrm>
        <a:graphic>
          <a:graphicData uri="http://schemas.openxmlformats.org/drawingml/2006/table">
            <a:tbl>
              <a:tblPr firstRow="1" bandRow="1">
                <a:tableStyleId>{5C22544A-7EE6-4342-B048-85BDC9FD1C3A}</a:tableStyleId>
              </a:tblPr>
              <a:tblGrid>
                <a:gridCol w="2469621"/>
                <a:gridCol w="2469621"/>
                <a:gridCol w="2469621"/>
              </a:tblGrid>
              <a:tr h="370840">
                <a:tc>
                  <a:txBody>
                    <a:bodyPr/>
                    <a:lstStyle/>
                    <a:p>
                      <a:r>
                        <a:rPr lang="en-US" dirty="0" smtClean="0"/>
                        <a:t>Annotation</a:t>
                      </a:r>
                      <a:endParaRPr lang="en-US" dirty="0"/>
                    </a:p>
                  </a:txBody>
                  <a:tcPr/>
                </a:tc>
                <a:tc>
                  <a:txBody>
                    <a:bodyPr/>
                    <a:lstStyle/>
                    <a:p>
                      <a:r>
                        <a:rPr lang="en-US" dirty="0" smtClean="0"/>
                        <a:t>Meaning</a:t>
                      </a:r>
                      <a:endParaRPr lang="en-US" dirty="0"/>
                    </a:p>
                  </a:txBody>
                  <a:tcPr/>
                </a:tc>
                <a:tc>
                  <a:txBody>
                    <a:bodyPr/>
                    <a:lstStyle/>
                    <a:p>
                      <a:r>
                        <a:rPr lang="en-US" dirty="0" smtClean="0"/>
                        <a:t>Symbols</a:t>
                      </a:r>
                      <a:endParaRPr lang="en-US" dirty="0"/>
                    </a:p>
                  </a:txBody>
                  <a:tcPr/>
                </a:tc>
              </a:tr>
              <a:tr h="370840">
                <a:tc>
                  <a:txBody>
                    <a:bodyPr/>
                    <a:lstStyle/>
                    <a:p>
                      <a:r>
                        <a:rPr lang="en-US" dirty="0" smtClean="0"/>
                        <a:t>Prediction</a:t>
                      </a:r>
                      <a:endParaRPr lang="en-US" dirty="0"/>
                    </a:p>
                  </a:txBody>
                  <a:tcPr/>
                </a:tc>
                <a:tc>
                  <a:txBody>
                    <a:bodyPr/>
                    <a:lstStyle/>
                    <a:p>
                      <a:r>
                        <a:rPr lang="en-US" dirty="0" smtClean="0"/>
                        <a:t>An inference</a:t>
                      </a:r>
                      <a:r>
                        <a:rPr lang="en-US" baseline="0" dirty="0" smtClean="0"/>
                        <a:t> about what the text is about</a:t>
                      </a:r>
                      <a:endParaRPr lang="en-US" dirty="0"/>
                    </a:p>
                  </a:txBody>
                  <a:tcPr/>
                </a:tc>
                <a:tc>
                  <a:txBody>
                    <a:bodyPr/>
                    <a:lstStyle/>
                    <a:p>
                      <a:r>
                        <a:rPr lang="en-US" sz="2800" dirty="0" smtClean="0"/>
                        <a:t>P=</a:t>
                      </a:r>
                      <a:r>
                        <a:rPr lang="en-US" sz="2800" u="none" baseline="0" dirty="0" smtClean="0"/>
                        <a:t> </a:t>
                      </a:r>
                      <a:r>
                        <a:rPr lang="en-US" u="none" baseline="0" dirty="0" smtClean="0"/>
                        <a:t>____________</a:t>
                      </a:r>
                      <a:endParaRPr lang="en-US" dirty="0"/>
                    </a:p>
                  </a:txBody>
                  <a:tcPr/>
                </a:tc>
              </a:tr>
              <a:tr h="370840">
                <a:tc>
                  <a:txBody>
                    <a:bodyPr/>
                    <a:lstStyle/>
                    <a:p>
                      <a:r>
                        <a:rPr lang="en-US" dirty="0" smtClean="0"/>
                        <a:t>Author’s Purpose</a:t>
                      </a:r>
                      <a:endParaRPr lang="en-US" dirty="0"/>
                    </a:p>
                  </a:txBody>
                  <a:tcPr/>
                </a:tc>
                <a:tc>
                  <a:txBody>
                    <a:bodyPr/>
                    <a:lstStyle/>
                    <a:p>
                      <a:r>
                        <a:rPr lang="en-US" dirty="0" smtClean="0"/>
                        <a:t>The reason the author is writing</a:t>
                      </a:r>
                      <a:endParaRPr lang="en-US" dirty="0"/>
                    </a:p>
                  </a:txBody>
                  <a:tcPr/>
                </a:tc>
                <a:tc>
                  <a:txBody>
                    <a:bodyPr/>
                    <a:lstStyle/>
                    <a:p>
                      <a:r>
                        <a:rPr lang="en-US" sz="2800" dirty="0" smtClean="0"/>
                        <a:t>AP=</a:t>
                      </a:r>
                      <a:endParaRPr lang="en-US" sz="2800" dirty="0"/>
                    </a:p>
                  </a:txBody>
                  <a:tcPr/>
                </a:tc>
              </a:tr>
              <a:tr h="370840">
                <a:tc>
                  <a:txBody>
                    <a:bodyPr/>
                    <a:lstStyle/>
                    <a:p>
                      <a:r>
                        <a:rPr lang="en-US" dirty="0" smtClean="0"/>
                        <a:t>Reader’s Purpose</a:t>
                      </a:r>
                      <a:endParaRPr lang="en-US" dirty="0"/>
                    </a:p>
                  </a:txBody>
                  <a:tcPr/>
                </a:tc>
                <a:tc>
                  <a:txBody>
                    <a:bodyPr/>
                    <a:lstStyle/>
                    <a:p>
                      <a:r>
                        <a:rPr lang="en-US" dirty="0" smtClean="0"/>
                        <a:t>The reason</a:t>
                      </a:r>
                      <a:r>
                        <a:rPr lang="en-US" baseline="0" dirty="0" smtClean="0"/>
                        <a:t> you are reading</a:t>
                      </a:r>
                      <a:endParaRPr lang="en-US" dirty="0"/>
                    </a:p>
                  </a:txBody>
                  <a:tcPr/>
                </a:tc>
                <a:tc>
                  <a:txBody>
                    <a:bodyPr/>
                    <a:lstStyle/>
                    <a:p>
                      <a:r>
                        <a:rPr lang="en-US" sz="2800" dirty="0" smtClean="0"/>
                        <a:t>RP=</a:t>
                      </a:r>
                      <a:endParaRPr lang="en-US" sz="2800" dirty="0"/>
                    </a:p>
                  </a:txBody>
                  <a:tcPr/>
                </a:tc>
              </a:tr>
              <a:tr h="370840">
                <a:tc>
                  <a:txBody>
                    <a:bodyPr/>
                    <a:lstStyle/>
                    <a:p>
                      <a:r>
                        <a:rPr lang="en-US" dirty="0" smtClean="0"/>
                        <a:t>Question</a:t>
                      </a:r>
                      <a:endParaRPr lang="en-US" dirty="0"/>
                    </a:p>
                  </a:txBody>
                  <a:tcPr/>
                </a:tc>
                <a:tc>
                  <a:txBody>
                    <a:bodyPr/>
                    <a:lstStyle/>
                    <a:p>
                      <a:r>
                        <a:rPr lang="en-US" dirty="0" smtClean="0"/>
                        <a:t>Something seems strange- I need more information</a:t>
                      </a:r>
                      <a:endParaRPr lang="en-US" dirty="0"/>
                    </a:p>
                  </a:txBody>
                  <a:tcPr/>
                </a:tc>
                <a:tc>
                  <a:txBody>
                    <a:bodyPr/>
                    <a:lstStyle/>
                    <a:p>
                      <a:r>
                        <a:rPr lang="en-US" sz="4400" dirty="0" smtClean="0"/>
                        <a:t>?</a:t>
                      </a:r>
                      <a:endParaRPr lang="en-US" sz="4400" dirty="0"/>
                    </a:p>
                  </a:txBody>
                  <a:tcPr/>
                </a:tc>
              </a:tr>
            </a:tbl>
          </a:graphicData>
        </a:graphic>
      </p:graphicFrame>
      <p:sp>
        <p:nvSpPr>
          <p:cNvPr id="3" name="Title 2"/>
          <p:cNvSpPr>
            <a:spLocks noGrp="1"/>
          </p:cNvSpPr>
          <p:nvPr>
            <p:ph type="title"/>
          </p:nvPr>
        </p:nvSpPr>
        <p:spPr/>
        <p:txBody>
          <a:bodyPr>
            <a:normAutofit fontScale="90000"/>
          </a:bodyPr>
          <a:lstStyle/>
          <a:p>
            <a:r>
              <a:rPr lang="en-US" dirty="0" smtClean="0"/>
              <a:t>Suggestions for Pre Reading Abbreviation</a:t>
            </a:r>
            <a:endParaRPr lang="en-US" dirty="0"/>
          </a:p>
        </p:txBody>
      </p:sp>
    </p:spTree>
    <p:extLst>
      <p:ext uri="{BB962C8B-B14F-4D97-AF65-F5344CB8AC3E}">
        <p14:creationId xmlns:p14="http://schemas.microsoft.com/office/powerpoint/2010/main" val="1007337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38138"/>
            <a:ext cx="8229600" cy="1252537"/>
          </a:xfrm>
        </p:spPr>
        <p:txBody>
          <a:bodyPr/>
          <a:lstStyle/>
          <a:p>
            <a:r>
              <a:rPr lang="en-US" dirty="0" smtClean="0">
                <a:solidFill>
                  <a:srgbClr val="0070C0"/>
                </a:solidFill>
              </a:rPr>
              <a:t>For Example:  </a:t>
            </a:r>
            <a:endParaRPr lang="en-US" dirty="0">
              <a:solidFill>
                <a:srgbClr val="0070C0"/>
              </a:solidFill>
            </a:endParaRPr>
          </a:p>
        </p:txBody>
      </p:sp>
      <p:sp>
        <p:nvSpPr>
          <p:cNvPr id="5" name="Rectangle 4"/>
          <p:cNvSpPr/>
          <p:nvPr/>
        </p:nvSpPr>
        <p:spPr>
          <a:xfrm>
            <a:off x="457200" y="1524000"/>
            <a:ext cx="7010400" cy="4647426"/>
          </a:xfrm>
          <a:prstGeom prst="rect">
            <a:avLst/>
          </a:prstGeom>
          <a:noFill/>
          <a:ln>
            <a:solidFill>
              <a:schemeClr val="bg1"/>
            </a:solidFill>
          </a:ln>
        </p:spPr>
        <p:txBody>
          <a:bodyPr wrap="square">
            <a:spAutoFit/>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b="1" dirty="0"/>
              <a:t>	</a:t>
            </a:r>
            <a:r>
              <a:rPr lang="en-US" b="1" dirty="0" smtClean="0"/>
              <a:t>	The Multiple Parts of the Self</a:t>
            </a:r>
          </a:p>
          <a:p>
            <a:r>
              <a:rPr lang="en-US" b="1" dirty="0"/>
              <a:t>	</a:t>
            </a:r>
            <a:r>
              <a:rPr lang="en-US" b="1" dirty="0" smtClean="0"/>
              <a:t>			</a:t>
            </a:r>
            <a:r>
              <a:rPr lang="en-US" sz="1200" b="1" dirty="0" smtClean="0"/>
              <a:t>By Gerald Young Ph. D in Rejoining Joy</a:t>
            </a:r>
          </a:p>
          <a:p>
            <a:r>
              <a:rPr lang="en-US" dirty="0" smtClean="0"/>
              <a:t>	</a:t>
            </a:r>
            <a:r>
              <a:rPr lang="en-US" sz="1600" dirty="0" smtClean="0"/>
              <a:t>Dan felt he did not know himself.  "Who am I? What is important to me?  I cannot figure that out." He asked questions like these, and moved from one opinion about his core self to another, to the exasperation of his parents. Salem felt the same way, but she related her angst to her feminine identity and culture. "I'm trying to strike out on a different path, but family tell me what to do. They are too old country for me.“</a:t>
            </a:r>
          </a:p>
        </p:txBody>
      </p:sp>
      <p:sp>
        <p:nvSpPr>
          <p:cNvPr id="9" name="TextBox 8"/>
          <p:cNvSpPr txBox="1"/>
          <p:nvPr/>
        </p:nvSpPr>
        <p:spPr>
          <a:xfrm>
            <a:off x="533400" y="3438649"/>
            <a:ext cx="3684022" cy="461665"/>
          </a:xfrm>
          <a:prstGeom prst="rect">
            <a:avLst/>
          </a:prstGeom>
          <a:noFill/>
        </p:spPr>
        <p:txBody>
          <a:bodyPr wrap="none" rtlCol="0">
            <a:spAutoFit/>
          </a:bodyPr>
          <a:lstStyle/>
          <a:p>
            <a:r>
              <a:rPr lang="en-US" sz="2400" b="1" dirty="0" smtClean="0">
                <a:solidFill>
                  <a:srgbClr val="FF0066"/>
                </a:solidFill>
                <a:latin typeface="Bradley Hand ITC" pitchFamily="66" charset="0"/>
              </a:rPr>
              <a:t>P= many parts to identity</a:t>
            </a:r>
            <a:endParaRPr lang="en-US" sz="2400" b="1" dirty="0">
              <a:solidFill>
                <a:srgbClr val="FF0066"/>
              </a:solidFill>
              <a:latin typeface="Bradley Hand ITC" pitchFamily="66" charset="0"/>
            </a:endParaRPr>
          </a:p>
        </p:txBody>
      </p:sp>
      <p:sp>
        <p:nvSpPr>
          <p:cNvPr id="13" name="Freeform 12"/>
          <p:cNvSpPr/>
          <p:nvPr/>
        </p:nvSpPr>
        <p:spPr>
          <a:xfrm>
            <a:off x="665274" y="3761117"/>
            <a:ext cx="3469654" cy="602038"/>
          </a:xfrm>
          <a:custGeom>
            <a:avLst/>
            <a:gdLst>
              <a:gd name="connsiteX0" fmla="*/ 3469654 w 3469654"/>
              <a:gd name="connsiteY0" fmla="*/ 483079 h 602038"/>
              <a:gd name="connsiteX1" fmla="*/ 364144 w 3469654"/>
              <a:gd name="connsiteY1" fmla="*/ 569343 h 602038"/>
              <a:gd name="connsiteX2" fmla="*/ 62220 w 3469654"/>
              <a:gd name="connsiteY2" fmla="*/ 0 h 602038"/>
              <a:gd name="connsiteX3" fmla="*/ 62220 w 3469654"/>
              <a:gd name="connsiteY3" fmla="*/ 0 h 602038"/>
            </a:gdLst>
            <a:ahLst/>
            <a:cxnLst>
              <a:cxn ang="0">
                <a:pos x="connsiteX0" y="connsiteY0"/>
              </a:cxn>
              <a:cxn ang="0">
                <a:pos x="connsiteX1" y="connsiteY1"/>
              </a:cxn>
              <a:cxn ang="0">
                <a:pos x="connsiteX2" y="connsiteY2"/>
              </a:cxn>
              <a:cxn ang="0">
                <a:pos x="connsiteX3" y="connsiteY3"/>
              </a:cxn>
            </a:cxnLst>
            <a:rect l="l" t="t" r="r" b="b"/>
            <a:pathLst>
              <a:path w="3469654" h="602038">
                <a:moveTo>
                  <a:pt x="3469654" y="483079"/>
                </a:moveTo>
                <a:cubicBezTo>
                  <a:pt x="2200852" y="566467"/>
                  <a:pt x="932050" y="649856"/>
                  <a:pt x="364144" y="569343"/>
                </a:cubicBezTo>
                <a:cubicBezTo>
                  <a:pt x="-203762" y="488830"/>
                  <a:pt x="62220" y="0"/>
                  <a:pt x="62220" y="0"/>
                </a:cubicBezTo>
                <a:lnTo>
                  <a:pt x="62220" y="0"/>
                </a:lnTo>
              </a:path>
            </a:pathLst>
          </a:cu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7842" y="2971800"/>
            <a:ext cx="4596130" cy="461665"/>
          </a:xfrm>
          <a:prstGeom prst="rect">
            <a:avLst/>
          </a:prstGeom>
          <a:noFill/>
        </p:spPr>
        <p:txBody>
          <a:bodyPr wrap="none" rtlCol="0">
            <a:spAutoFit/>
          </a:bodyPr>
          <a:lstStyle/>
          <a:p>
            <a:r>
              <a:rPr lang="en-US" sz="2400" b="1" dirty="0" smtClean="0">
                <a:solidFill>
                  <a:srgbClr val="FF0066"/>
                </a:solidFill>
                <a:latin typeface="Bradley Hand ITC" pitchFamily="66" charset="0"/>
              </a:rPr>
              <a:t>RP= To learn more about identity</a:t>
            </a:r>
            <a:endParaRPr lang="en-US" sz="2400" b="1" dirty="0">
              <a:solidFill>
                <a:srgbClr val="FF0066"/>
              </a:solidFill>
              <a:latin typeface="Bradley Hand ITC" pitchFamily="66" charset="0"/>
            </a:endParaRPr>
          </a:p>
        </p:txBody>
      </p:sp>
      <p:sp>
        <p:nvSpPr>
          <p:cNvPr id="15" name="Oval 14"/>
          <p:cNvSpPr/>
          <p:nvPr/>
        </p:nvSpPr>
        <p:spPr>
          <a:xfrm>
            <a:off x="4114800" y="4267201"/>
            <a:ext cx="1600200" cy="3810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66"/>
              </a:solidFill>
            </a:endParaRPr>
          </a:p>
        </p:txBody>
      </p:sp>
      <p:sp>
        <p:nvSpPr>
          <p:cNvPr id="18" name="Freeform 17"/>
          <p:cNvSpPr/>
          <p:nvPr/>
        </p:nvSpPr>
        <p:spPr>
          <a:xfrm>
            <a:off x="5305245" y="3128772"/>
            <a:ext cx="905774" cy="1175809"/>
          </a:xfrm>
          <a:custGeom>
            <a:avLst/>
            <a:gdLst>
              <a:gd name="connsiteX0" fmla="*/ 0 w 905774"/>
              <a:gd name="connsiteY0" fmla="*/ 1175809 h 1175809"/>
              <a:gd name="connsiteX1" fmla="*/ 319178 w 905774"/>
              <a:gd name="connsiteY1" fmla="*/ 140639 h 1175809"/>
              <a:gd name="connsiteX2" fmla="*/ 905774 w 905774"/>
              <a:gd name="connsiteY2" fmla="*/ 37122 h 1175809"/>
            </a:gdLst>
            <a:ahLst/>
            <a:cxnLst>
              <a:cxn ang="0">
                <a:pos x="connsiteX0" y="connsiteY0"/>
              </a:cxn>
              <a:cxn ang="0">
                <a:pos x="connsiteX1" y="connsiteY1"/>
              </a:cxn>
              <a:cxn ang="0">
                <a:pos x="connsiteX2" y="connsiteY2"/>
              </a:cxn>
            </a:cxnLst>
            <a:rect l="l" t="t" r="r" b="b"/>
            <a:pathLst>
              <a:path w="905774" h="1175809">
                <a:moveTo>
                  <a:pt x="0" y="1175809"/>
                </a:moveTo>
                <a:cubicBezTo>
                  <a:pt x="84108" y="753114"/>
                  <a:pt x="168216" y="330420"/>
                  <a:pt x="319178" y="140639"/>
                </a:cubicBezTo>
                <a:cubicBezTo>
                  <a:pt x="470140" y="-49142"/>
                  <a:pt x="687957" y="-6010"/>
                  <a:pt x="905774" y="37122"/>
                </a:cubicBezTo>
              </a:path>
            </a:pathLst>
          </a:cu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208144" y="3017966"/>
            <a:ext cx="1861868" cy="369332"/>
          </a:xfrm>
          <a:prstGeom prst="rect">
            <a:avLst/>
          </a:prstGeom>
          <a:noFill/>
        </p:spPr>
        <p:txBody>
          <a:bodyPr wrap="square" rtlCol="0">
            <a:spAutoFit/>
          </a:bodyPr>
          <a:lstStyle/>
          <a:p>
            <a:r>
              <a:rPr lang="en-US" b="1" dirty="0" smtClean="0">
                <a:solidFill>
                  <a:srgbClr val="FF0066"/>
                </a:solidFill>
                <a:latin typeface="Bradley Hand ITC" pitchFamily="66" charset="0"/>
              </a:rPr>
              <a:t>AP= to inform?</a:t>
            </a:r>
            <a:endParaRPr lang="en-US" b="1" dirty="0">
              <a:solidFill>
                <a:srgbClr val="FF0066"/>
              </a:solidFill>
              <a:latin typeface="Bradley Hand ITC" pitchFamily="66" charset="0"/>
            </a:endParaRPr>
          </a:p>
        </p:txBody>
      </p:sp>
      <p:sp>
        <p:nvSpPr>
          <p:cNvPr id="20" name="Oval 19"/>
          <p:cNvSpPr/>
          <p:nvPr/>
        </p:nvSpPr>
        <p:spPr>
          <a:xfrm>
            <a:off x="5827862" y="4352027"/>
            <a:ext cx="1143000" cy="266699"/>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211019" y="3618258"/>
            <a:ext cx="845389" cy="738082"/>
          </a:xfrm>
          <a:custGeom>
            <a:avLst/>
            <a:gdLst>
              <a:gd name="connsiteX0" fmla="*/ 0 w 845389"/>
              <a:gd name="connsiteY0" fmla="*/ 738082 h 738082"/>
              <a:gd name="connsiteX1" fmla="*/ 181155 w 845389"/>
              <a:gd name="connsiteY1" fmla="*/ 22089 h 738082"/>
              <a:gd name="connsiteX2" fmla="*/ 845389 w 845389"/>
              <a:gd name="connsiteY2" fmla="*/ 168738 h 738082"/>
              <a:gd name="connsiteX3" fmla="*/ 845389 w 845389"/>
              <a:gd name="connsiteY3" fmla="*/ 168738 h 738082"/>
            </a:gdLst>
            <a:ahLst/>
            <a:cxnLst>
              <a:cxn ang="0">
                <a:pos x="connsiteX0" y="connsiteY0"/>
              </a:cxn>
              <a:cxn ang="0">
                <a:pos x="connsiteX1" y="connsiteY1"/>
              </a:cxn>
              <a:cxn ang="0">
                <a:pos x="connsiteX2" y="connsiteY2"/>
              </a:cxn>
              <a:cxn ang="0">
                <a:pos x="connsiteX3" y="connsiteY3"/>
              </a:cxn>
            </a:cxnLst>
            <a:rect l="l" t="t" r="r" b="b"/>
            <a:pathLst>
              <a:path w="845389" h="738082">
                <a:moveTo>
                  <a:pt x="0" y="738082"/>
                </a:moveTo>
                <a:cubicBezTo>
                  <a:pt x="20128" y="427531"/>
                  <a:pt x="40257" y="116980"/>
                  <a:pt x="181155" y="22089"/>
                </a:cubicBezTo>
                <a:cubicBezTo>
                  <a:pt x="322053" y="-72802"/>
                  <a:pt x="845389" y="168738"/>
                  <a:pt x="845389" y="168738"/>
                </a:cubicBezTo>
                <a:lnTo>
                  <a:pt x="845389" y="168738"/>
                </a:lnTo>
              </a:path>
            </a:pathLst>
          </a:cu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056408" y="3452871"/>
            <a:ext cx="411192" cy="707886"/>
          </a:xfrm>
          <a:prstGeom prst="rect">
            <a:avLst/>
          </a:prstGeom>
          <a:noFill/>
        </p:spPr>
        <p:txBody>
          <a:bodyPr wrap="square" rtlCol="0">
            <a:spAutoFit/>
          </a:bodyPr>
          <a:lstStyle/>
          <a:p>
            <a:r>
              <a:rPr lang="en-US" sz="4000" dirty="0" smtClean="0">
                <a:solidFill>
                  <a:srgbClr val="FF0066"/>
                </a:solidFill>
              </a:rPr>
              <a:t>?</a:t>
            </a:r>
            <a:endParaRPr lang="en-US" sz="4000" dirty="0">
              <a:solidFill>
                <a:srgbClr val="FF0066"/>
              </a:solidFill>
            </a:endParaRPr>
          </a:p>
        </p:txBody>
      </p:sp>
    </p:spTree>
    <p:extLst>
      <p:ext uri="{BB962C8B-B14F-4D97-AF65-F5344CB8AC3E}">
        <p14:creationId xmlns:p14="http://schemas.microsoft.com/office/powerpoint/2010/main" val="3886870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76400"/>
            <a:ext cx="7408333" cy="4449763"/>
          </a:xfrm>
        </p:spPr>
        <p:txBody>
          <a:bodyPr>
            <a:normAutofit fontScale="92500" lnSpcReduction="10000"/>
          </a:bodyPr>
          <a:lstStyle/>
          <a:p>
            <a:pPr marL="0" indent="0">
              <a:buNone/>
            </a:pPr>
            <a:r>
              <a:rPr lang="en-US" u="sng" dirty="0" smtClean="0"/>
              <a:t>Read and Recite</a:t>
            </a:r>
          </a:p>
          <a:p>
            <a:pPr marL="0" indent="0">
              <a:buNone/>
            </a:pPr>
            <a:r>
              <a:rPr lang="en-US" dirty="0"/>
              <a:t>	</a:t>
            </a:r>
            <a:r>
              <a:rPr lang="en-US" dirty="0" smtClean="0"/>
              <a:t>As you read, stop to say things back to yourself</a:t>
            </a:r>
          </a:p>
          <a:p>
            <a:pPr marL="0" indent="0">
              <a:buNone/>
            </a:pPr>
            <a:r>
              <a:rPr lang="en-US" dirty="0"/>
              <a:t>	</a:t>
            </a:r>
            <a:r>
              <a:rPr lang="en-US" dirty="0" smtClean="0"/>
              <a:t>Make </a:t>
            </a:r>
            <a:r>
              <a:rPr lang="en-US" dirty="0" smtClean="0"/>
              <a:t>note of unknown/Important </a:t>
            </a:r>
            <a:r>
              <a:rPr lang="en-US" dirty="0" smtClean="0"/>
              <a:t>vocabulary</a:t>
            </a:r>
          </a:p>
          <a:p>
            <a:pPr marL="0" indent="0">
              <a:buNone/>
            </a:pPr>
            <a:r>
              <a:rPr lang="en-US" dirty="0"/>
              <a:t>	</a:t>
            </a:r>
            <a:r>
              <a:rPr lang="en-US" dirty="0" smtClean="0"/>
              <a:t>	and practice pronouncing the vocab</a:t>
            </a:r>
          </a:p>
          <a:p>
            <a:pPr marL="0" indent="0">
              <a:buNone/>
            </a:pPr>
            <a:r>
              <a:rPr lang="en-US" u="sng" dirty="0" smtClean="0"/>
              <a:t>Read and Record</a:t>
            </a:r>
            <a:endParaRPr lang="en-US" u="sng" dirty="0" smtClean="0"/>
          </a:p>
          <a:p>
            <a:pPr marL="0" indent="0">
              <a:buNone/>
            </a:pPr>
            <a:r>
              <a:rPr lang="en-US" dirty="0"/>
              <a:t>	</a:t>
            </a:r>
            <a:r>
              <a:rPr lang="en-US" dirty="0" smtClean="0"/>
              <a:t>Make </a:t>
            </a:r>
            <a:r>
              <a:rPr lang="en-US" dirty="0" smtClean="0"/>
              <a:t>connections with what you are reading</a:t>
            </a:r>
          </a:p>
          <a:p>
            <a:pPr marL="0" indent="0">
              <a:buNone/>
            </a:pPr>
            <a:r>
              <a:rPr lang="en-US" dirty="0"/>
              <a:t>	</a:t>
            </a:r>
            <a:r>
              <a:rPr lang="en-US" dirty="0" smtClean="0"/>
              <a:t>Make inferences</a:t>
            </a:r>
          </a:p>
          <a:p>
            <a:pPr marL="0" indent="0">
              <a:buNone/>
            </a:pPr>
            <a:r>
              <a:rPr lang="en-US" dirty="0"/>
              <a:t>	Identify main </a:t>
            </a:r>
            <a:r>
              <a:rPr lang="en-US" dirty="0" smtClean="0"/>
              <a:t>ideas</a:t>
            </a:r>
          </a:p>
          <a:p>
            <a:pPr marL="0" indent="0">
              <a:buNone/>
            </a:pPr>
            <a:r>
              <a:rPr lang="en-US" dirty="0"/>
              <a:t>	</a:t>
            </a:r>
            <a:r>
              <a:rPr lang="en-US" dirty="0" smtClean="0"/>
              <a:t>Summarize</a:t>
            </a:r>
          </a:p>
          <a:p>
            <a:pPr marL="0" indent="0">
              <a:buNone/>
            </a:pPr>
            <a:r>
              <a:rPr lang="en-US" dirty="0"/>
              <a:t>	</a:t>
            </a:r>
            <a:r>
              <a:rPr lang="en-US" dirty="0" smtClean="0"/>
              <a:t>Analyze</a:t>
            </a:r>
            <a:endParaRPr lang="en-US" dirty="0" smtClean="0"/>
          </a:p>
          <a:p>
            <a:pPr marL="0" indent="0">
              <a:buNone/>
            </a:pPr>
            <a:r>
              <a:rPr lang="en-US" dirty="0"/>
              <a:t>	</a:t>
            </a:r>
          </a:p>
        </p:txBody>
      </p:sp>
      <p:sp>
        <p:nvSpPr>
          <p:cNvPr id="3" name="Title 2"/>
          <p:cNvSpPr>
            <a:spLocks noGrp="1"/>
          </p:cNvSpPr>
          <p:nvPr>
            <p:ph type="title"/>
          </p:nvPr>
        </p:nvSpPr>
        <p:spPr/>
        <p:txBody>
          <a:bodyPr/>
          <a:lstStyle/>
          <a:p>
            <a:r>
              <a:rPr lang="en-US" dirty="0" smtClean="0"/>
              <a:t>Annotation </a:t>
            </a:r>
            <a:r>
              <a:rPr lang="en-US" dirty="0"/>
              <a:t>D</a:t>
            </a:r>
            <a:r>
              <a:rPr lang="en-US" dirty="0" smtClean="0"/>
              <a:t>uring Reading</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388" y="4191000"/>
            <a:ext cx="2854411"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328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Annotate the essentials: Not everything is important!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62200"/>
            <a:ext cx="5996860" cy="433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843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96097074"/>
              </p:ext>
            </p:extLst>
          </p:nvPr>
        </p:nvGraphicFramePr>
        <p:xfrm>
          <a:off x="304800" y="1600200"/>
          <a:ext cx="8610600" cy="5133724"/>
        </p:xfrm>
        <a:graphic>
          <a:graphicData uri="http://schemas.openxmlformats.org/drawingml/2006/table">
            <a:tbl>
              <a:tblPr firstRow="1" bandRow="1">
                <a:tableStyleId>{5C22544A-7EE6-4342-B048-85BDC9FD1C3A}</a:tableStyleId>
              </a:tblPr>
              <a:tblGrid>
                <a:gridCol w="2870200"/>
                <a:gridCol w="2870200"/>
                <a:gridCol w="2870200"/>
              </a:tblGrid>
              <a:tr h="213359">
                <a:tc>
                  <a:txBody>
                    <a:bodyPr/>
                    <a:lstStyle/>
                    <a:p>
                      <a:r>
                        <a:rPr lang="en-US" sz="2000" dirty="0" smtClean="0">
                          <a:solidFill>
                            <a:schemeClr val="tx2"/>
                          </a:solidFill>
                        </a:rPr>
                        <a:t>Annotation</a:t>
                      </a:r>
                      <a:endParaRPr lang="en-US" sz="2000" dirty="0">
                        <a:solidFill>
                          <a:schemeClr val="tx2"/>
                        </a:solidFill>
                      </a:endParaRPr>
                    </a:p>
                  </a:txBody>
                  <a:tcPr/>
                </a:tc>
                <a:tc>
                  <a:txBody>
                    <a:bodyPr/>
                    <a:lstStyle/>
                    <a:p>
                      <a:r>
                        <a:rPr lang="en-US" sz="2000" dirty="0" smtClean="0">
                          <a:solidFill>
                            <a:schemeClr val="tx2"/>
                          </a:solidFill>
                        </a:rPr>
                        <a:t>Meaning</a:t>
                      </a:r>
                      <a:endParaRPr lang="en-US" sz="2000" dirty="0">
                        <a:solidFill>
                          <a:schemeClr val="tx2"/>
                        </a:solidFill>
                      </a:endParaRPr>
                    </a:p>
                  </a:txBody>
                  <a:tcPr/>
                </a:tc>
                <a:tc>
                  <a:txBody>
                    <a:bodyPr/>
                    <a:lstStyle/>
                    <a:p>
                      <a:r>
                        <a:rPr lang="en-US" sz="2000" dirty="0" smtClean="0">
                          <a:solidFill>
                            <a:schemeClr val="tx2"/>
                          </a:solidFill>
                        </a:rPr>
                        <a:t>Symbol</a:t>
                      </a:r>
                      <a:endParaRPr lang="en-US" sz="2000" dirty="0">
                        <a:solidFill>
                          <a:schemeClr val="tx2"/>
                        </a:solidFill>
                      </a:endParaRPr>
                    </a:p>
                  </a:txBody>
                  <a:tcPr/>
                </a:tc>
              </a:tr>
              <a:tr h="670719">
                <a:tc>
                  <a:txBody>
                    <a:bodyPr/>
                    <a:lstStyle/>
                    <a:p>
                      <a:r>
                        <a:rPr lang="en-US" sz="3600" dirty="0" smtClean="0">
                          <a:solidFill>
                            <a:schemeClr val="tx2"/>
                          </a:solidFill>
                        </a:rPr>
                        <a:t>Vocab</a:t>
                      </a:r>
                      <a:endParaRPr lang="en-US" sz="3600" dirty="0">
                        <a:solidFill>
                          <a:schemeClr val="tx2"/>
                        </a:solidFill>
                      </a:endParaRPr>
                    </a:p>
                  </a:txBody>
                  <a:tcPr/>
                </a:tc>
                <a:tc>
                  <a:txBody>
                    <a:bodyPr/>
                    <a:lstStyle/>
                    <a:p>
                      <a:r>
                        <a:rPr lang="en-US" sz="1200" b="1" dirty="0" smtClean="0">
                          <a:solidFill>
                            <a:schemeClr val="tx2"/>
                          </a:solidFill>
                        </a:rPr>
                        <a:t>Look up unknown</a:t>
                      </a:r>
                      <a:r>
                        <a:rPr lang="en-US" sz="1200" b="1" baseline="0" dirty="0" smtClean="0">
                          <a:solidFill>
                            <a:schemeClr val="tx2"/>
                          </a:solidFill>
                        </a:rPr>
                        <a:t> words and make note of unfamiliar words that are used often. </a:t>
                      </a:r>
                      <a:endParaRPr lang="en-US" sz="1200" b="1" dirty="0">
                        <a:solidFill>
                          <a:schemeClr val="tx2"/>
                        </a:solidFill>
                      </a:endParaRPr>
                    </a:p>
                  </a:txBody>
                  <a:tcPr/>
                </a:tc>
                <a:tc>
                  <a:txBody>
                    <a:bodyPr/>
                    <a:lstStyle/>
                    <a:p>
                      <a:r>
                        <a:rPr lang="en-US" sz="1800" dirty="0" smtClean="0">
                          <a:solidFill>
                            <a:schemeClr val="tx2"/>
                          </a:solidFill>
                        </a:rPr>
                        <a:t>Circle them; then, define them.</a:t>
                      </a:r>
                      <a:endParaRPr lang="en-US" sz="1800" dirty="0">
                        <a:solidFill>
                          <a:schemeClr val="tx2"/>
                        </a:solidFill>
                      </a:endParaRPr>
                    </a:p>
                  </a:txBody>
                  <a:tcPr/>
                </a:tc>
              </a:tr>
              <a:tr h="648761">
                <a:tc>
                  <a:txBody>
                    <a:bodyPr/>
                    <a:lstStyle/>
                    <a:p>
                      <a:r>
                        <a:rPr lang="en-US" sz="3600" dirty="0" smtClean="0">
                          <a:solidFill>
                            <a:schemeClr val="tx2"/>
                          </a:solidFill>
                        </a:rPr>
                        <a:t>Questions</a:t>
                      </a:r>
                      <a:endParaRPr lang="en-US" sz="3600" dirty="0">
                        <a:solidFill>
                          <a:schemeClr val="tx2"/>
                        </a:solidFill>
                      </a:endParaRPr>
                    </a:p>
                  </a:txBody>
                  <a:tcPr/>
                </a:tc>
                <a:tc>
                  <a:txBody>
                    <a:bodyPr/>
                    <a:lstStyle/>
                    <a:p>
                      <a:r>
                        <a:rPr lang="en-US" sz="1200" b="1" dirty="0" smtClean="0">
                          <a:solidFill>
                            <a:schemeClr val="tx2"/>
                          </a:solidFill>
                        </a:rPr>
                        <a:t>Write questions directly on the text.  </a:t>
                      </a:r>
                      <a:endParaRPr lang="en-US" sz="1200" b="1" dirty="0">
                        <a:solidFill>
                          <a:schemeClr val="tx2"/>
                        </a:solidFill>
                      </a:endParaRPr>
                    </a:p>
                  </a:txBody>
                  <a:tcPr/>
                </a:tc>
                <a:tc>
                  <a:txBody>
                    <a:bodyPr/>
                    <a:lstStyle/>
                    <a:p>
                      <a:r>
                        <a:rPr lang="en-US" sz="3600" dirty="0" smtClean="0">
                          <a:solidFill>
                            <a:schemeClr val="tx2"/>
                          </a:solidFill>
                        </a:rPr>
                        <a:t>Q</a:t>
                      </a:r>
                      <a:endParaRPr lang="en-US" sz="3600" dirty="0">
                        <a:solidFill>
                          <a:schemeClr val="tx2"/>
                        </a:solidFill>
                      </a:endParaRPr>
                    </a:p>
                  </a:txBody>
                  <a:tcPr/>
                </a:tc>
              </a:tr>
              <a:tr h="648761">
                <a:tc>
                  <a:txBody>
                    <a:bodyPr/>
                    <a:lstStyle/>
                    <a:p>
                      <a:r>
                        <a:rPr lang="en-US" sz="3600" dirty="0" smtClean="0">
                          <a:solidFill>
                            <a:schemeClr val="tx2"/>
                          </a:solidFill>
                        </a:rPr>
                        <a:t>Connections</a:t>
                      </a:r>
                      <a:endParaRPr lang="en-US" sz="3600" dirty="0">
                        <a:solidFill>
                          <a:schemeClr val="tx2"/>
                        </a:solidFill>
                      </a:endParaRPr>
                    </a:p>
                  </a:txBody>
                  <a:tcPr/>
                </a:tc>
                <a:tc>
                  <a:txBody>
                    <a:bodyPr/>
                    <a:lstStyle/>
                    <a:p>
                      <a:r>
                        <a:rPr lang="en-US" sz="1200" b="1" dirty="0" smtClean="0">
                          <a:solidFill>
                            <a:schemeClr val="tx2"/>
                          </a:solidFill>
                        </a:rPr>
                        <a:t>Try to</a:t>
                      </a:r>
                      <a:r>
                        <a:rPr lang="en-US" sz="1200" b="1" baseline="0" dirty="0" smtClean="0">
                          <a:solidFill>
                            <a:schemeClr val="tx2"/>
                          </a:solidFill>
                        </a:rPr>
                        <a:t> connect the information in the text to things you already know.  </a:t>
                      </a:r>
                      <a:endParaRPr lang="en-US" sz="1200" b="1" dirty="0">
                        <a:solidFill>
                          <a:schemeClr val="tx2"/>
                        </a:solidFill>
                      </a:endParaRPr>
                    </a:p>
                  </a:txBody>
                  <a:tcPr/>
                </a:tc>
                <a:tc>
                  <a:txBody>
                    <a:bodyPr/>
                    <a:lstStyle/>
                    <a:p>
                      <a:r>
                        <a:rPr lang="en-US" sz="3600" dirty="0" smtClean="0">
                          <a:solidFill>
                            <a:schemeClr val="tx2"/>
                          </a:solidFill>
                        </a:rPr>
                        <a:t>C</a:t>
                      </a:r>
                      <a:endParaRPr lang="en-US" sz="3600" dirty="0">
                        <a:solidFill>
                          <a:schemeClr val="tx2"/>
                        </a:solidFill>
                      </a:endParaRPr>
                    </a:p>
                  </a:txBody>
                  <a:tcPr/>
                </a:tc>
              </a:tr>
              <a:tr h="648761">
                <a:tc>
                  <a:txBody>
                    <a:bodyPr/>
                    <a:lstStyle/>
                    <a:p>
                      <a:r>
                        <a:rPr lang="en-US" sz="3600" dirty="0" smtClean="0">
                          <a:solidFill>
                            <a:schemeClr val="tx2"/>
                          </a:solidFill>
                        </a:rPr>
                        <a:t>Inferences</a:t>
                      </a:r>
                      <a:endParaRPr lang="en-US" sz="3600" dirty="0">
                        <a:solidFill>
                          <a:schemeClr val="tx2"/>
                        </a:solidFill>
                      </a:endParaRPr>
                    </a:p>
                  </a:txBody>
                  <a:tcPr/>
                </a:tc>
                <a:tc>
                  <a:txBody>
                    <a:bodyPr/>
                    <a:lstStyle/>
                    <a:p>
                      <a:r>
                        <a:rPr lang="en-US" sz="1200" b="1" dirty="0" smtClean="0">
                          <a:solidFill>
                            <a:schemeClr val="tx2"/>
                          </a:solidFill>
                        </a:rPr>
                        <a:t>If</a:t>
                      </a:r>
                      <a:r>
                        <a:rPr lang="en-US" sz="1200" b="1" baseline="0" dirty="0" smtClean="0">
                          <a:solidFill>
                            <a:schemeClr val="tx2"/>
                          </a:solidFill>
                        </a:rPr>
                        <a:t> the author isn’t direct, think about what is being implied.  </a:t>
                      </a:r>
                      <a:endParaRPr lang="en-US" sz="1200" b="1" dirty="0">
                        <a:solidFill>
                          <a:schemeClr val="tx2"/>
                        </a:solidFill>
                      </a:endParaRPr>
                    </a:p>
                  </a:txBody>
                  <a:tcPr/>
                </a:tc>
                <a:tc>
                  <a:txBody>
                    <a:bodyPr/>
                    <a:lstStyle/>
                    <a:p>
                      <a:r>
                        <a:rPr lang="en-US" sz="3600" dirty="0" err="1" smtClean="0">
                          <a:solidFill>
                            <a:schemeClr val="tx2"/>
                          </a:solidFill>
                        </a:rPr>
                        <a:t>Inf</a:t>
                      </a:r>
                      <a:endParaRPr lang="en-US" sz="3600" dirty="0">
                        <a:solidFill>
                          <a:schemeClr val="tx2"/>
                        </a:solidFill>
                      </a:endParaRPr>
                    </a:p>
                  </a:txBody>
                  <a:tcPr/>
                </a:tc>
              </a:tr>
              <a:tr h="648761">
                <a:tc>
                  <a:txBody>
                    <a:bodyPr/>
                    <a:lstStyle/>
                    <a:p>
                      <a:r>
                        <a:rPr lang="en-US" sz="3600" dirty="0" smtClean="0">
                          <a:solidFill>
                            <a:schemeClr val="tx2"/>
                          </a:solidFill>
                        </a:rPr>
                        <a:t>Main Ideas</a:t>
                      </a:r>
                      <a:endParaRPr lang="en-US" sz="3600" dirty="0">
                        <a:solidFill>
                          <a:schemeClr val="tx2"/>
                        </a:solidFill>
                      </a:endParaRPr>
                    </a:p>
                  </a:txBody>
                  <a:tcPr/>
                </a:tc>
                <a:tc>
                  <a:txBody>
                    <a:bodyPr/>
                    <a:lstStyle/>
                    <a:p>
                      <a:r>
                        <a:rPr lang="en-US" sz="1200" b="1" dirty="0" smtClean="0">
                          <a:solidFill>
                            <a:schemeClr val="tx2"/>
                          </a:solidFill>
                        </a:rPr>
                        <a:t>Write down</a:t>
                      </a:r>
                      <a:r>
                        <a:rPr lang="en-US" sz="1200" b="1" baseline="0" dirty="0" smtClean="0">
                          <a:solidFill>
                            <a:schemeClr val="tx2"/>
                          </a:solidFill>
                        </a:rPr>
                        <a:t> main ideas.  Stated main ideas can be underlined.  </a:t>
                      </a:r>
                      <a:endParaRPr lang="en-US" sz="1200" b="1" dirty="0">
                        <a:solidFill>
                          <a:schemeClr val="tx2"/>
                        </a:solidFill>
                      </a:endParaRPr>
                    </a:p>
                  </a:txBody>
                  <a:tcPr/>
                </a:tc>
                <a:tc>
                  <a:txBody>
                    <a:bodyPr/>
                    <a:lstStyle/>
                    <a:p>
                      <a:r>
                        <a:rPr lang="en-US" sz="3600" dirty="0" smtClean="0">
                          <a:solidFill>
                            <a:schemeClr val="tx2"/>
                          </a:solidFill>
                        </a:rPr>
                        <a:t>MI</a:t>
                      </a:r>
                      <a:endParaRPr lang="en-US" sz="3600" dirty="0">
                        <a:solidFill>
                          <a:schemeClr val="tx2"/>
                        </a:solidFill>
                      </a:endParaRPr>
                    </a:p>
                  </a:txBody>
                  <a:tcPr/>
                </a:tc>
              </a:tr>
              <a:tr h="648761">
                <a:tc>
                  <a:txBody>
                    <a:bodyPr/>
                    <a:lstStyle/>
                    <a:p>
                      <a:r>
                        <a:rPr lang="en-US" sz="3600" dirty="0" smtClean="0">
                          <a:solidFill>
                            <a:schemeClr val="tx2"/>
                          </a:solidFill>
                        </a:rPr>
                        <a:t>Summary</a:t>
                      </a:r>
                      <a:endParaRPr lang="en-US" sz="3600" dirty="0">
                        <a:solidFill>
                          <a:schemeClr val="tx2"/>
                        </a:solidFill>
                      </a:endParaRPr>
                    </a:p>
                  </a:txBody>
                  <a:tcPr/>
                </a:tc>
                <a:tc>
                  <a:txBody>
                    <a:bodyPr/>
                    <a:lstStyle/>
                    <a:p>
                      <a:r>
                        <a:rPr lang="en-US" sz="1200" b="1" dirty="0" smtClean="0">
                          <a:solidFill>
                            <a:schemeClr val="tx2"/>
                          </a:solidFill>
                        </a:rPr>
                        <a:t>Summarize the information</a:t>
                      </a:r>
                      <a:r>
                        <a:rPr lang="en-US" sz="1200" b="1" baseline="0" dirty="0" smtClean="0">
                          <a:solidFill>
                            <a:schemeClr val="tx2"/>
                          </a:solidFill>
                        </a:rPr>
                        <a:t> to help yourself remember it.  </a:t>
                      </a:r>
                      <a:endParaRPr lang="en-US" sz="1200" b="1" dirty="0">
                        <a:solidFill>
                          <a:schemeClr val="tx2"/>
                        </a:solidFill>
                      </a:endParaRPr>
                    </a:p>
                  </a:txBody>
                  <a:tcPr/>
                </a:tc>
                <a:tc>
                  <a:txBody>
                    <a:bodyPr/>
                    <a:lstStyle/>
                    <a:p>
                      <a:r>
                        <a:rPr lang="en-US" sz="3600" dirty="0" smtClean="0">
                          <a:solidFill>
                            <a:schemeClr val="tx2"/>
                          </a:solidFill>
                        </a:rPr>
                        <a:t>S</a:t>
                      </a:r>
                      <a:endParaRPr lang="en-US" sz="3600" dirty="0">
                        <a:solidFill>
                          <a:schemeClr val="tx2"/>
                        </a:solidFill>
                      </a:endParaRPr>
                    </a:p>
                  </a:txBody>
                  <a:tcPr/>
                </a:tc>
              </a:tr>
              <a:tr h="748916">
                <a:tc>
                  <a:txBody>
                    <a:bodyPr/>
                    <a:lstStyle/>
                    <a:p>
                      <a:r>
                        <a:rPr lang="en-US" sz="3600" dirty="0" smtClean="0">
                          <a:solidFill>
                            <a:schemeClr val="tx2"/>
                          </a:solidFill>
                        </a:rPr>
                        <a:t>Analysis</a:t>
                      </a:r>
                      <a:endParaRPr lang="en-US" sz="3600" dirty="0">
                        <a:solidFill>
                          <a:schemeClr val="tx2"/>
                        </a:solidFill>
                      </a:endParaRPr>
                    </a:p>
                  </a:txBody>
                  <a:tcPr/>
                </a:tc>
                <a:tc>
                  <a:txBody>
                    <a:bodyPr/>
                    <a:lstStyle/>
                    <a:p>
                      <a:r>
                        <a:rPr lang="en-US" sz="1200" b="1" dirty="0" smtClean="0">
                          <a:solidFill>
                            <a:schemeClr val="tx2"/>
                          </a:solidFill>
                        </a:rPr>
                        <a:t>Compare your opinions and understanding to what the author is writing.</a:t>
                      </a:r>
                      <a:r>
                        <a:rPr lang="en-US" sz="1200" b="1" baseline="0" dirty="0" smtClean="0">
                          <a:solidFill>
                            <a:schemeClr val="tx2"/>
                          </a:solidFill>
                        </a:rPr>
                        <a:t>  Is it logical?  Is it reasonable?  Does it make sense?  </a:t>
                      </a:r>
                      <a:endParaRPr lang="en-US" sz="1200" b="1" dirty="0">
                        <a:solidFill>
                          <a:schemeClr val="tx2"/>
                        </a:solidFill>
                      </a:endParaRPr>
                    </a:p>
                  </a:txBody>
                  <a:tcPr/>
                </a:tc>
                <a:tc>
                  <a:txBody>
                    <a:bodyPr/>
                    <a:lstStyle/>
                    <a:p>
                      <a:r>
                        <a:rPr lang="en-US" sz="3600" dirty="0" smtClean="0">
                          <a:solidFill>
                            <a:schemeClr val="tx2"/>
                          </a:solidFill>
                        </a:rPr>
                        <a:t>A</a:t>
                      </a:r>
                      <a:endParaRPr lang="en-US" sz="3600" dirty="0">
                        <a:solidFill>
                          <a:schemeClr val="tx2"/>
                        </a:solidFill>
                      </a:endParaRPr>
                    </a:p>
                  </a:txBody>
                  <a:tcPr/>
                </a:tc>
              </a:tr>
            </a:tbl>
          </a:graphicData>
        </a:graphic>
      </p:graphicFrame>
      <p:sp>
        <p:nvSpPr>
          <p:cNvPr id="3" name="TextBox 2"/>
          <p:cNvSpPr txBox="1"/>
          <p:nvPr/>
        </p:nvSpPr>
        <p:spPr>
          <a:xfrm>
            <a:off x="2438400" y="228600"/>
            <a:ext cx="4191000" cy="646331"/>
          </a:xfrm>
          <a:prstGeom prst="rect">
            <a:avLst/>
          </a:prstGeom>
          <a:noFill/>
        </p:spPr>
        <p:txBody>
          <a:bodyPr wrap="square" rtlCol="0">
            <a:spAutoFit/>
          </a:bodyPr>
          <a:lstStyle/>
          <a:p>
            <a:r>
              <a:rPr lang="en-US" sz="3600" dirty="0" smtClean="0">
                <a:solidFill>
                  <a:schemeClr val="tx2"/>
                </a:solidFill>
              </a:rPr>
              <a:t>More Abbreviations:</a:t>
            </a:r>
            <a:endParaRPr lang="en-US" sz="3600" dirty="0">
              <a:solidFill>
                <a:schemeClr val="tx2"/>
              </a:solidFill>
            </a:endParaRPr>
          </a:p>
        </p:txBody>
      </p:sp>
      <p:sp>
        <p:nvSpPr>
          <p:cNvPr id="4" name="Oval 3"/>
          <p:cNvSpPr/>
          <p:nvPr/>
        </p:nvSpPr>
        <p:spPr>
          <a:xfrm>
            <a:off x="6096000" y="19812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1209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1700" b="1" dirty="0" smtClean="0"/>
              <a:t>Identify vocabulary that is unknown. </a:t>
            </a:r>
          </a:p>
          <a:p>
            <a:pPr marL="0" indent="0">
              <a:buNone/>
            </a:pPr>
            <a:r>
              <a:rPr lang="en-US" sz="1700" b="1" dirty="0" smtClean="0"/>
              <a:t>Look for vocabulary that seems essential to the passage.</a:t>
            </a:r>
          </a:p>
          <a:p>
            <a:pPr marL="0" indent="0">
              <a:buNone/>
            </a:pPr>
            <a:r>
              <a:rPr lang="en-US" sz="1700" b="1" dirty="0"/>
              <a:t>	</a:t>
            </a:r>
            <a:r>
              <a:rPr lang="en-US" sz="1700" b="1" dirty="0" smtClean="0"/>
              <a:t>Provide synonyms after you’ve looked up the definition.  </a:t>
            </a:r>
            <a:r>
              <a:rPr lang="en-US" b="1" dirty="0" smtClean="0"/>
              <a:t>		</a:t>
            </a:r>
          </a:p>
          <a:p>
            <a:pPr marL="0" indent="0">
              <a:buNone/>
            </a:pPr>
            <a:endParaRPr lang="en-US" sz="1300" b="1" dirty="0" smtClean="0">
              <a:solidFill>
                <a:srgbClr val="FF0066"/>
              </a:solidFill>
              <a:latin typeface="Bradley Hand ITC" pitchFamily="66" charset="0"/>
            </a:endParaRPr>
          </a:p>
          <a:p>
            <a:pPr marL="0" indent="0">
              <a:buNone/>
            </a:pPr>
            <a:r>
              <a:rPr lang="en-US" sz="1300" b="1" dirty="0">
                <a:solidFill>
                  <a:schemeClr val="tx1"/>
                </a:solidFill>
              </a:rPr>
              <a:t>	</a:t>
            </a:r>
            <a:r>
              <a:rPr lang="en-US" sz="1300" b="1" dirty="0" smtClean="0">
                <a:solidFill>
                  <a:schemeClr val="tx1"/>
                </a:solidFill>
              </a:rPr>
              <a:t>		The </a:t>
            </a:r>
            <a:r>
              <a:rPr lang="en-US" sz="1300" b="1" dirty="0">
                <a:solidFill>
                  <a:schemeClr val="tx1"/>
                </a:solidFill>
              </a:rPr>
              <a:t>Multiple Parts of the Self</a:t>
            </a:r>
          </a:p>
          <a:p>
            <a:pPr marL="0" indent="0">
              <a:buNone/>
            </a:pPr>
            <a:r>
              <a:rPr lang="en-US" sz="1300" b="1" dirty="0">
                <a:solidFill>
                  <a:schemeClr val="tx1"/>
                </a:solidFill>
              </a:rPr>
              <a:t>				By Gerald Young Ph. D in Rejoining Joy</a:t>
            </a:r>
          </a:p>
          <a:p>
            <a:pPr marL="0" indent="0">
              <a:buNone/>
            </a:pPr>
            <a:r>
              <a:rPr lang="en-US" sz="1300" dirty="0">
                <a:solidFill>
                  <a:schemeClr val="tx1"/>
                </a:solidFill>
              </a:rPr>
              <a:t>	Dan felt he did not know himself.  "Who am I? What is important to me?  I cannot figure </a:t>
            </a:r>
            <a:r>
              <a:rPr lang="en-US" sz="1300" dirty="0" smtClean="0">
                <a:solidFill>
                  <a:schemeClr val="tx1"/>
                </a:solidFill>
              </a:rPr>
              <a:t>that </a:t>
            </a:r>
            <a:r>
              <a:rPr lang="en-US" sz="1300" dirty="0">
                <a:solidFill>
                  <a:schemeClr val="tx1"/>
                </a:solidFill>
              </a:rPr>
              <a:t>out." He asked questions like these, and moved from one opinion about his core self to another, to the exasperation of his parents. Salem felt the same way, but she related her angst to her feminine identity and culture. "I'm trying to strike out on a different path, but family tell me what to do. They are too old country for me.“</a:t>
            </a:r>
          </a:p>
          <a:p>
            <a:pPr marL="0" indent="0">
              <a:buNone/>
            </a:pPr>
            <a:endParaRPr lang="en-US" dirty="0"/>
          </a:p>
        </p:txBody>
      </p:sp>
      <p:sp>
        <p:nvSpPr>
          <p:cNvPr id="3" name="Title 2"/>
          <p:cNvSpPr>
            <a:spLocks noGrp="1"/>
          </p:cNvSpPr>
          <p:nvPr>
            <p:ph type="title"/>
          </p:nvPr>
        </p:nvSpPr>
        <p:spPr/>
        <p:txBody>
          <a:bodyPr/>
          <a:lstStyle/>
          <a:p>
            <a:r>
              <a:rPr lang="en-US" dirty="0" smtClean="0"/>
              <a:t>Vocabulary</a:t>
            </a:r>
            <a:endParaRPr lang="en-US" dirty="0"/>
          </a:p>
        </p:txBody>
      </p:sp>
      <p:sp>
        <p:nvSpPr>
          <p:cNvPr id="4" name="Oval 3"/>
          <p:cNvSpPr/>
          <p:nvPr/>
        </p:nvSpPr>
        <p:spPr>
          <a:xfrm>
            <a:off x="6477000" y="5015542"/>
            <a:ext cx="457200" cy="2286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19200" y="5244142"/>
            <a:ext cx="990600" cy="242258"/>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324600" y="5244142"/>
            <a:ext cx="457200" cy="242258"/>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076851" y="4330787"/>
            <a:ext cx="639806" cy="914073"/>
          </a:xfrm>
          <a:custGeom>
            <a:avLst/>
            <a:gdLst>
              <a:gd name="connsiteX0" fmla="*/ 639806 w 639806"/>
              <a:gd name="connsiteY0" fmla="*/ 914073 h 914073"/>
              <a:gd name="connsiteX1" fmla="*/ 536289 w 639806"/>
              <a:gd name="connsiteY1" fmla="*/ 94564 h 914073"/>
              <a:gd name="connsiteX2" fmla="*/ 44583 w 639806"/>
              <a:gd name="connsiteY2" fmla="*/ 8300 h 914073"/>
              <a:gd name="connsiteX3" fmla="*/ 53209 w 639806"/>
              <a:gd name="connsiteY3" fmla="*/ 8300 h 914073"/>
            </a:gdLst>
            <a:ahLst/>
            <a:cxnLst>
              <a:cxn ang="0">
                <a:pos x="connsiteX0" y="connsiteY0"/>
              </a:cxn>
              <a:cxn ang="0">
                <a:pos x="connsiteX1" y="connsiteY1"/>
              </a:cxn>
              <a:cxn ang="0">
                <a:pos x="connsiteX2" y="connsiteY2"/>
              </a:cxn>
              <a:cxn ang="0">
                <a:pos x="connsiteX3" y="connsiteY3"/>
              </a:cxn>
            </a:cxnLst>
            <a:rect l="l" t="t" r="r" b="b"/>
            <a:pathLst>
              <a:path w="639806" h="914073">
                <a:moveTo>
                  <a:pt x="639806" y="914073"/>
                </a:moveTo>
                <a:cubicBezTo>
                  <a:pt x="637649" y="579799"/>
                  <a:pt x="635493" y="245526"/>
                  <a:pt x="536289" y="94564"/>
                </a:cubicBezTo>
                <a:cubicBezTo>
                  <a:pt x="437085" y="-56398"/>
                  <a:pt x="125096" y="22677"/>
                  <a:pt x="44583" y="8300"/>
                </a:cubicBezTo>
                <a:cubicBezTo>
                  <a:pt x="-35930" y="-6077"/>
                  <a:pt x="8639" y="1111"/>
                  <a:pt x="53209" y="8300"/>
                </a:cubicBezTo>
              </a:path>
            </a:pathLst>
          </a:cu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832121" y="4021417"/>
            <a:ext cx="836762" cy="1007783"/>
          </a:xfrm>
          <a:custGeom>
            <a:avLst/>
            <a:gdLst>
              <a:gd name="connsiteX0" fmla="*/ 0 w 836762"/>
              <a:gd name="connsiteY0" fmla="*/ 1007783 h 1007783"/>
              <a:gd name="connsiteX1" fmla="*/ 250166 w 836762"/>
              <a:gd name="connsiteY1" fmla="*/ 84757 h 1007783"/>
              <a:gd name="connsiteX2" fmla="*/ 836762 w 836762"/>
              <a:gd name="connsiteY2" fmla="*/ 41625 h 1007783"/>
              <a:gd name="connsiteX3" fmla="*/ 836762 w 836762"/>
              <a:gd name="connsiteY3" fmla="*/ 41625 h 1007783"/>
            </a:gdLst>
            <a:ahLst/>
            <a:cxnLst>
              <a:cxn ang="0">
                <a:pos x="connsiteX0" y="connsiteY0"/>
              </a:cxn>
              <a:cxn ang="0">
                <a:pos x="connsiteX1" y="connsiteY1"/>
              </a:cxn>
              <a:cxn ang="0">
                <a:pos x="connsiteX2" y="connsiteY2"/>
              </a:cxn>
              <a:cxn ang="0">
                <a:pos x="connsiteX3" y="connsiteY3"/>
              </a:cxn>
            </a:cxnLst>
            <a:rect l="l" t="t" r="r" b="b"/>
            <a:pathLst>
              <a:path w="836762" h="1007783">
                <a:moveTo>
                  <a:pt x="0" y="1007783"/>
                </a:moveTo>
                <a:cubicBezTo>
                  <a:pt x="55353" y="626783"/>
                  <a:pt x="110706" y="245783"/>
                  <a:pt x="250166" y="84757"/>
                </a:cubicBezTo>
                <a:cubicBezTo>
                  <a:pt x="389626" y="-76269"/>
                  <a:pt x="836762" y="41625"/>
                  <a:pt x="836762" y="41625"/>
                </a:cubicBezTo>
                <a:lnTo>
                  <a:pt x="836762" y="41625"/>
                </a:lnTo>
              </a:path>
            </a:pathLst>
          </a:cu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719977" y="4865298"/>
            <a:ext cx="1354348" cy="569344"/>
          </a:xfrm>
          <a:custGeom>
            <a:avLst/>
            <a:gdLst>
              <a:gd name="connsiteX0" fmla="*/ 0 w 1354348"/>
              <a:gd name="connsiteY0" fmla="*/ 569344 h 569344"/>
              <a:gd name="connsiteX1" fmla="*/ 1354348 w 1354348"/>
              <a:gd name="connsiteY1" fmla="*/ 0 h 569344"/>
              <a:gd name="connsiteX2" fmla="*/ 1354348 w 1354348"/>
              <a:gd name="connsiteY2" fmla="*/ 0 h 569344"/>
            </a:gdLst>
            <a:ahLst/>
            <a:cxnLst>
              <a:cxn ang="0">
                <a:pos x="connsiteX0" y="connsiteY0"/>
              </a:cxn>
              <a:cxn ang="0">
                <a:pos x="connsiteX1" y="connsiteY1"/>
              </a:cxn>
              <a:cxn ang="0">
                <a:pos x="connsiteX2" y="connsiteY2"/>
              </a:cxn>
            </a:cxnLst>
            <a:rect l="l" t="t" r="r" b="b"/>
            <a:pathLst>
              <a:path w="1354348" h="569344">
                <a:moveTo>
                  <a:pt x="0" y="569344"/>
                </a:moveTo>
                <a:lnTo>
                  <a:pt x="1354348" y="0"/>
                </a:lnTo>
                <a:lnTo>
                  <a:pt x="1354348" y="0"/>
                </a:lnTo>
              </a:path>
            </a:pathLst>
          </a:cu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48755" y="3886200"/>
            <a:ext cx="941717" cy="369332"/>
          </a:xfrm>
          <a:prstGeom prst="rect">
            <a:avLst/>
          </a:prstGeom>
          <a:noFill/>
        </p:spPr>
        <p:txBody>
          <a:bodyPr wrap="square" rtlCol="0">
            <a:spAutoFit/>
          </a:bodyPr>
          <a:lstStyle/>
          <a:p>
            <a:r>
              <a:rPr lang="en-US" b="1" dirty="0" smtClean="0">
                <a:solidFill>
                  <a:srgbClr val="FF0066"/>
                </a:solidFill>
                <a:latin typeface="Bradley Hand ITC" pitchFamily="66" charset="0"/>
              </a:rPr>
              <a:t>cente</a:t>
            </a:r>
            <a:r>
              <a:rPr lang="en-US" dirty="0" smtClean="0">
                <a:solidFill>
                  <a:srgbClr val="FF0066"/>
                </a:solidFill>
              </a:rPr>
              <a:t>r</a:t>
            </a:r>
            <a:endParaRPr lang="en-US" dirty="0">
              <a:solidFill>
                <a:srgbClr val="FF0066"/>
              </a:solidFill>
            </a:endParaRPr>
          </a:p>
        </p:txBody>
      </p:sp>
      <p:sp>
        <p:nvSpPr>
          <p:cNvPr id="13" name="TextBox 12"/>
          <p:cNvSpPr txBox="1"/>
          <p:nvPr/>
        </p:nvSpPr>
        <p:spPr>
          <a:xfrm>
            <a:off x="7620000" y="4525308"/>
            <a:ext cx="1295400" cy="369332"/>
          </a:xfrm>
          <a:prstGeom prst="rect">
            <a:avLst/>
          </a:prstGeom>
          <a:noFill/>
        </p:spPr>
        <p:txBody>
          <a:bodyPr wrap="square" rtlCol="0">
            <a:spAutoFit/>
          </a:bodyPr>
          <a:lstStyle/>
          <a:p>
            <a:r>
              <a:rPr lang="en-US" b="1" dirty="0" smtClean="0">
                <a:solidFill>
                  <a:srgbClr val="FF0066"/>
                </a:solidFill>
                <a:latin typeface="Bradley Hand ITC" pitchFamily="66" charset="0"/>
              </a:rPr>
              <a:t>anxiety</a:t>
            </a:r>
            <a:endParaRPr lang="en-US" b="1" dirty="0">
              <a:solidFill>
                <a:srgbClr val="FF0066"/>
              </a:solidFill>
              <a:latin typeface="Bradley Hand ITC" pitchFamily="66" charset="0"/>
            </a:endParaRPr>
          </a:p>
        </p:txBody>
      </p:sp>
      <p:sp>
        <p:nvSpPr>
          <p:cNvPr id="14" name="TextBox 13"/>
          <p:cNvSpPr txBox="1"/>
          <p:nvPr/>
        </p:nvSpPr>
        <p:spPr>
          <a:xfrm>
            <a:off x="304800" y="3962400"/>
            <a:ext cx="1409700" cy="369332"/>
          </a:xfrm>
          <a:prstGeom prst="rect">
            <a:avLst/>
          </a:prstGeom>
          <a:noFill/>
        </p:spPr>
        <p:txBody>
          <a:bodyPr wrap="square" rtlCol="0">
            <a:spAutoFit/>
          </a:bodyPr>
          <a:lstStyle/>
          <a:p>
            <a:r>
              <a:rPr lang="en-US" b="1" dirty="0" smtClean="0">
                <a:solidFill>
                  <a:srgbClr val="FF0066"/>
                </a:solidFill>
                <a:latin typeface="Bradley Hand ITC" pitchFamily="66" charset="0"/>
              </a:rPr>
              <a:t>frustration</a:t>
            </a:r>
            <a:endParaRPr lang="en-US" b="1" dirty="0">
              <a:solidFill>
                <a:srgbClr val="FF0066"/>
              </a:solidFill>
              <a:latin typeface="Bradley Hand ITC" pitchFamily="66" charset="0"/>
            </a:endParaRPr>
          </a:p>
        </p:txBody>
      </p:sp>
    </p:spTree>
    <p:extLst>
      <p:ext uri="{BB962C8B-B14F-4D97-AF65-F5344CB8AC3E}">
        <p14:creationId xmlns:p14="http://schemas.microsoft.com/office/powerpoint/2010/main" val="1235118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Question the Author</a:t>
            </a:r>
          </a:p>
          <a:p>
            <a:pPr marL="0" indent="0">
              <a:buNone/>
            </a:pPr>
            <a:r>
              <a:rPr lang="en-US" dirty="0" smtClean="0"/>
              <a:t>Make note of things you’re uncertain of</a:t>
            </a:r>
          </a:p>
          <a:p>
            <a:pPr marL="0" indent="0">
              <a:buNone/>
            </a:pPr>
            <a:r>
              <a:rPr lang="en-US" dirty="0" smtClean="0"/>
              <a:t>Question relevance</a:t>
            </a:r>
          </a:p>
          <a:p>
            <a:pPr marL="0" indent="0">
              <a:buNone/>
            </a:pPr>
            <a:endParaRPr lang="en-US" sz="1500" b="1" dirty="0" smtClean="0">
              <a:solidFill>
                <a:schemeClr val="tx1"/>
              </a:solidFill>
            </a:endParaRPr>
          </a:p>
          <a:p>
            <a:pPr marL="0" indent="0">
              <a:buNone/>
            </a:pPr>
            <a:r>
              <a:rPr lang="en-US" sz="1500" b="1" dirty="0">
                <a:solidFill>
                  <a:schemeClr val="tx1"/>
                </a:solidFill>
              </a:rPr>
              <a:t>	</a:t>
            </a:r>
            <a:r>
              <a:rPr lang="en-US" sz="1500" b="1" dirty="0" smtClean="0">
                <a:solidFill>
                  <a:schemeClr val="tx1"/>
                </a:solidFill>
              </a:rPr>
              <a:t>	The </a:t>
            </a:r>
            <a:r>
              <a:rPr lang="en-US" sz="1500" b="1" dirty="0">
                <a:solidFill>
                  <a:schemeClr val="tx1"/>
                </a:solidFill>
              </a:rPr>
              <a:t>Multiple Parts of the Self</a:t>
            </a:r>
          </a:p>
          <a:p>
            <a:pPr marL="0" indent="0">
              <a:buNone/>
            </a:pPr>
            <a:r>
              <a:rPr lang="en-US" sz="1500" b="1" dirty="0">
                <a:solidFill>
                  <a:schemeClr val="tx1"/>
                </a:solidFill>
              </a:rPr>
              <a:t>				By Gerald Young Ph. D in Rejoining Joy</a:t>
            </a:r>
          </a:p>
          <a:p>
            <a:pPr marL="0" indent="0">
              <a:buNone/>
            </a:pPr>
            <a:r>
              <a:rPr lang="en-US" sz="1500" dirty="0">
                <a:solidFill>
                  <a:schemeClr val="tx1"/>
                </a:solidFill>
              </a:rPr>
              <a:t>	Dan felt he did not know himself.  "Who am I? What is important to me?  I cannot figure that out." He asked questions like these, and moved from one opinion about his core self to another, to the exasperation of his parents. Salem felt the same way, but she related her angst to her feminine identity and culture. "I'm trying to strike out on a different path, but family tell me what to do. They are too old country for me.“</a:t>
            </a:r>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Ask Questions</a:t>
            </a:r>
            <a:endParaRPr lang="en-US" dirty="0"/>
          </a:p>
        </p:txBody>
      </p:sp>
      <p:sp>
        <p:nvSpPr>
          <p:cNvPr id="4" name="TextBox 3"/>
          <p:cNvSpPr txBox="1"/>
          <p:nvPr/>
        </p:nvSpPr>
        <p:spPr>
          <a:xfrm>
            <a:off x="7782464" y="5911333"/>
            <a:ext cx="1143000" cy="830997"/>
          </a:xfrm>
          <a:prstGeom prst="rect">
            <a:avLst/>
          </a:prstGeom>
          <a:noFill/>
        </p:spPr>
        <p:txBody>
          <a:bodyPr wrap="square" rtlCol="0">
            <a:spAutoFit/>
          </a:bodyPr>
          <a:lstStyle/>
          <a:p>
            <a:r>
              <a:rPr lang="en-US" sz="1200" b="1" dirty="0" smtClean="0">
                <a:solidFill>
                  <a:srgbClr val="FF0066"/>
                </a:solidFill>
                <a:latin typeface="Bradley Hand ITC" pitchFamily="66" charset="0"/>
              </a:rPr>
              <a:t>Q=What does family have to do with identity? </a:t>
            </a:r>
            <a:endParaRPr lang="en-US" sz="1200" b="1" dirty="0">
              <a:solidFill>
                <a:srgbClr val="FF0066"/>
              </a:solidFill>
              <a:latin typeface="Bradley Hand ITC" pitchFamily="66" charset="0"/>
            </a:endParaRPr>
          </a:p>
        </p:txBody>
      </p:sp>
      <p:sp>
        <p:nvSpPr>
          <p:cNvPr id="5" name="TextBox 4"/>
          <p:cNvSpPr txBox="1"/>
          <p:nvPr/>
        </p:nvSpPr>
        <p:spPr>
          <a:xfrm>
            <a:off x="7843568" y="4876800"/>
            <a:ext cx="1323436" cy="830997"/>
          </a:xfrm>
          <a:prstGeom prst="rect">
            <a:avLst/>
          </a:prstGeom>
          <a:noFill/>
        </p:spPr>
        <p:txBody>
          <a:bodyPr wrap="square" rtlCol="0">
            <a:spAutoFit/>
          </a:bodyPr>
          <a:lstStyle/>
          <a:p>
            <a:r>
              <a:rPr lang="en-US" sz="1200" b="1" dirty="0" smtClean="0">
                <a:solidFill>
                  <a:srgbClr val="FF0066"/>
                </a:solidFill>
                <a:latin typeface="Bradley Hand ITC" pitchFamily="66" charset="0"/>
              </a:rPr>
              <a:t>Q=Why is the author discussing gender?</a:t>
            </a:r>
            <a:endParaRPr lang="en-US" sz="1200" b="1" dirty="0">
              <a:solidFill>
                <a:srgbClr val="FF0066"/>
              </a:solidFill>
              <a:latin typeface="Bradley Hand ITC" pitchFamily="66" charset="0"/>
            </a:endParaRPr>
          </a:p>
        </p:txBody>
      </p:sp>
    </p:spTree>
    <p:extLst>
      <p:ext uri="{BB962C8B-B14F-4D97-AF65-F5344CB8AC3E}">
        <p14:creationId xmlns:p14="http://schemas.microsoft.com/office/powerpoint/2010/main" val="2744320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students make annotations?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78503717"/>
              </p:ext>
            </p:extLst>
          </p:nvPr>
        </p:nvGraphicFramePr>
        <p:xfrm>
          <a:off x="2028944" y="2362200"/>
          <a:ext cx="5453062" cy="2468880"/>
        </p:xfrm>
        <a:graphic>
          <a:graphicData uri="http://schemas.openxmlformats.org/drawingml/2006/table">
            <a:tbl>
              <a:tblPr/>
              <a:tblGrid>
                <a:gridCol w="5453062"/>
              </a:tblGrid>
              <a:tr h="0">
                <a:tc>
                  <a:txBody>
                    <a:bodyPr/>
                    <a:lstStyle/>
                    <a:p>
                      <a:pPr marL="0" marR="0">
                        <a:spcBef>
                          <a:spcPts val="0"/>
                        </a:spcBef>
                        <a:spcAft>
                          <a:spcPts val="0"/>
                        </a:spcAft>
                      </a:pPr>
                      <a:r>
                        <a:rPr lang="en-US" sz="2200" dirty="0">
                          <a:effectLst/>
                          <a:latin typeface="arial"/>
                        </a:rPr>
                        <a:t>Verb</a:t>
                      </a:r>
                    </a:p>
                  </a:txBody>
                  <a:tcPr anchor="ctr">
                    <a:lnL>
                      <a:noFill/>
                    </a:lnL>
                    <a:lnR>
                      <a:noFill/>
                    </a:lnR>
                    <a:lnT>
                      <a:noFill/>
                    </a:lnT>
                    <a:lnB>
                      <a:noFill/>
                    </a:lnB>
                  </a:tcPr>
                </a:tc>
              </a:tr>
              <a:tr h="0">
                <a:tc>
                  <a:txBody>
                    <a:bodyPr/>
                    <a:lstStyle/>
                    <a:p>
                      <a:pPr marL="0" marR="0">
                        <a:spcBef>
                          <a:spcPts val="0"/>
                        </a:spcBef>
                        <a:spcAft>
                          <a:spcPts val="0"/>
                        </a:spcAft>
                      </a:pPr>
                      <a:r>
                        <a:rPr lang="en-US" sz="2200">
                          <a:effectLst/>
                          <a:latin typeface="arial"/>
                        </a:rPr>
                        <a:t>Add notes to (a text or diagram) giving explanation or comment.</a:t>
                      </a:r>
                    </a:p>
                  </a:txBody>
                  <a:tcPr anchor="ctr">
                    <a:lnL>
                      <a:noFill/>
                    </a:lnL>
                    <a:lnR>
                      <a:noFill/>
                    </a:lnR>
                    <a:lnT>
                      <a:noFill/>
                    </a:lnT>
                    <a:lnB>
                      <a:noFill/>
                    </a:lnB>
                  </a:tcPr>
                </a:tc>
              </a:tr>
              <a:tr h="0">
                <a:tc>
                  <a:txBody>
                    <a:bodyPr/>
                    <a:lstStyle/>
                    <a:p>
                      <a:pPr marL="0" marR="0">
                        <a:spcBef>
                          <a:spcPts val="0"/>
                        </a:spcBef>
                        <a:spcAft>
                          <a:spcPts val="0"/>
                        </a:spcAft>
                      </a:pPr>
                      <a:endParaRPr lang="en-US" sz="2200" dirty="0">
                        <a:effectLst/>
                        <a:latin typeface="arial"/>
                      </a:endParaRPr>
                    </a:p>
                  </a:txBody>
                  <a:tcPr anchor="ctr">
                    <a:lnL>
                      <a:noFill/>
                    </a:lnL>
                    <a:lnR>
                      <a:noFill/>
                    </a:lnR>
                    <a:lnT>
                      <a:noFill/>
                    </a:lnT>
                    <a:lnB>
                      <a:noFill/>
                    </a:lnB>
                  </a:tcPr>
                </a:tc>
              </a:tr>
              <a:tr h="0">
                <a:tc>
                  <a:txBody>
                    <a:bodyPr/>
                    <a:lstStyle/>
                    <a:p>
                      <a:pPr marL="0" marR="0" fontAlgn="t">
                        <a:spcBef>
                          <a:spcPts val="0"/>
                        </a:spcBef>
                        <a:spcAft>
                          <a:spcPts val="0"/>
                        </a:spcAft>
                      </a:pPr>
                      <a:r>
                        <a:rPr lang="en-US" sz="2200" dirty="0">
                          <a:effectLst/>
                          <a:latin typeface="arial"/>
                        </a:rPr>
                        <a:t>Synonyms</a:t>
                      </a:r>
                    </a:p>
                  </a:txBody>
                  <a:tcPr marR="47625">
                    <a:lnL>
                      <a:noFill/>
                    </a:lnL>
                    <a:lnR>
                      <a:noFill/>
                    </a:lnR>
                    <a:lnT>
                      <a:noFill/>
                    </a:lnT>
                    <a:lnB>
                      <a:noFill/>
                    </a:lnB>
                  </a:tcPr>
                </a:tc>
              </a:tr>
              <a:tr h="0">
                <a:tc>
                  <a:txBody>
                    <a:bodyPr/>
                    <a:lstStyle/>
                    <a:p>
                      <a:pPr marL="0" marR="0" fontAlgn="t">
                        <a:spcBef>
                          <a:spcPts val="0"/>
                        </a:spcBef>
                        <a:spcAft>
                          <a:spcPts val="0"/>
                        </a:spcAft>
                      </a:pPr>
                      <a:r>
                        <a:rPr lang="en-US" sz="2200" dirty="0">
                          <a:effectLst/>
                          <a:latin typeface="arial"/>
                        </a:rPr>
                        <a:t>comment - note - gloss</a:t>
                      </a:r>
                    </a:p>
                  </a:txBody>
                  <a:tcPr anchor="ctr">
                    <a:lnL>
                      <a:noFill/>
                    </a:lnL>
                    <a:lnR>
                      <a:noFill/>
                    </a:lnR>
                    <a:lnT>
                      <a:noFill/>
                    </a:lnT>
                    <a:lnB>
                      <a:noFill/>
                    </a:lnB>
                  </a:tcPr>
                </a:tc>
              </a:tr>
            </a:tbl>
          </a:graphicData>
        </a:graphic>
      </p:graphicFrame>
      <p:sp>
        <p:nvSpPr>
          <p:cNvPr id="5" name="Rectangle 1"/>
          <p:cNvSpPr>
            <a:spLocks noChangeArrowheads="1"/>
          </p:cNvSpPr>
          <p:nvPr/>
        </p:nvSpPr>
        <p:spPr bwMode="auto">
          <a:xfrm>
            <a:off x="304800" y="1888867"/>
            <a:ext cx="175721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itchFamily="34" charset="0"/>
                <a:cs typeface="Arial" pitchFamily="34" charset="0"/>
              </a:rPr>
              <a:t>an·no·tate</a:t>
            </a:r>
            <a:r>
              <a:rPr kumimoji="0" lang="en-US" sz="24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/ˈ</a:t>
            </a:r>
            <a:r>
              <a:rPr kumimoji="0" lang="en-US" sz="2400" b="0" i="0" u="none" strike="noStrike" cap="none" normalizeH="0" baseline="0" dirty="0" err="1" smtClean="0">
                <a:ln>
                  <a:noFill/>
                </a:ln>
                <a:solidFill>
                  <a:schemeClr val="tx1"/>
                </a:solidFill>
                <a:effectLst/>
                <a:latin typeface="Arial" pitchFamily="34" charset="0"/>
                <a:cs typeface="Arial" pitchFamily="34" charset="0"/>
              </a:rPr>
              <a:t>anəˌtāt</a:t>
            </a:r>
            <a:r>
              <a:rPr kumimoji="0" lang="en-US" sz="24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140" t="-410" r="1162" b="10246"/>
          <a:stretch/>
        </p:blipFill>
        <p:spPr bwMode="auto">
          <a:xfrm>
            <a:off x="5029200" y="3657600"/>
            <a:ext cx="3733800" cy="2793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92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smtClean="0"/>
              <a:t>How does the text relate to your community or family? </a:t>
            </a:r>
          </a:p>
          <a:p>
            <a:pPr marL="0" indent="0">
              <a:buNone/>
            </a:pPr>
            <a:r>
              <a:rPr lang="en-US" sz="2000" dirty="0" smtClean="0"/>
              <a:t>How does the text relate to something else you’ve read? </a:t>
            </a:r>
          </a:p>
          <a:p>
            <a:pPr marL="0" indent="0">
              <a:buNone/>
            </a:pPr>
            <a:r>
              <a:rPr lang="en-US" sz="2000" dirty="0" smtClean="0"/>
              <a:t>How does this relate to you? </a:t>
            </a:r>
          </a:p>
          <a:p>
            <a:pPr marL="0" indent="0">
              <a:buNone/>
            </a:pPr>
            <a:endParaRPr lang="en-US" sz="1300" b="1" dirty="0" smtClean="0">
              <a:solidFill>
                <a:schemeClr val="tx1"/>
              </a:solidFill>
            </a:endParaRPr>
          </a:p>
          <a:p>
            <a:pPr marL="0" indent="0">
              <a:buNone/>
            </a:pPr>
            <a:endParaRPr lang="en-US" sz="1300" b="1" dirty="0">
              <a:solidFill>
                <a:schemeClr val="tx1"/>
              </a:solidFill>
            </a:endParaRPr>
          </a:p>
          <a:p>
            <a:pPr marL="0" indent="0">
              <a:buNone/>
            </a:pPr>
            <a:endParaRPr lang="en-US" sz="1300" b="1" dirty="0" smtClean="0">
              <a:solidFill>
                <a:schemeClr val="tx1"/>
              </a:solidFill>
            </a:endParaRPr>
          </a:p>
          <a:p>
            <a:pPr marL="0" indent="0">
              <a:buNone/>
            </a:pPr>
            <a:r>
              <a:rPr lang="en-US" sz="1300" b="1" dirty="0" smtClean="0">
                <a:solidFill>
                  <a:schemeClr val="tx1"/>
                </a:solidFill>
              </a:rPr>
              <a:t>		The Multiple Parts of the Self</a:t>
            </a:r>
          </a:p>
          <a:p>
            <a:pPr marL="0" indent="0">
              <a:buNone/>
            </a:pPr>
            <a:r>
              <a:rPr lang="en-US" sz="1300" b="1" dirty="0" smtClean="0">
                <a:solidFill>
                  <a:schemeClr val="tx1"/>
                </a:solidFill>
              </a:rPr>
              <a:t>				By Gerald Young Ph. D in Rejoining Joy</a:t>
            </a:r>
          </a:p>
          <a:p>
            <a:pPr marL="0" indent="0">
              <a:buNone/>
            </a:pPr>
            <a:r>
              <a:rPr lang="en-US" sz="1300" dirty="0" smtClean="0">
                <a:solidFill>
                  <a:schemeClr val="tx1"/>
                </a:solidFill>
              </a:rPr>
              <a:t>	Dan felt he did not know himself.  "Who am I? What is important to me?  I cannot figure that out." He asked questions like these, and moved from one opinion about his core self to another, to the exasperation of his parents. Salem felt the same way, but she related her angst to her feminine identity and culture. "I'm trying to strike out on a different path, but family tell me what to do. They are too old country for me.“</a:t>
            </a:r>
          </a:p>
          <a:p>
            <a:pPr marL="0" indent="0">
              <a:buNone/>
            </a:pPr>
            <a:endParaRPr lang="en-US" sz="2000" dirty="0"/>
          </a:p>
        </p:txBody>
      </p:sp>
      <p:sp>
        <p:nvSpPr>
          <p:cNvPr id="3" name="Title 2"/>
          <p:cNvSpPr>
            <a:spLocks noGrp="1"/>
          </p:cNvSpPr>
          <p:nvPr>
            <p:ph type="title"/>
          </p:nvPr>
        </p:nvSpPr>
        <p:spPr/>
        <p:txBody>
          <a:bodyPr/>
          <a:lstStyle/>
          <a:p>
            <a:r>
              <a:rPr lang="en-US" dirty="0" smtClean="0"/>
              <a:t>Make Connections</a:t>
            </a:r>
            <a:endParaRPr lang="en-US" dirty="0"/>
          </a:p>
        </p:txBody>
      </p:sp>
      <p:sp>
        <p:nvSpPr>
          <p:cNvPr id="5" name="TextBox 4"/>
          <p:cNvSpPr txBox="1"/>
          <p:nvPr/>
        </p:nvSpPr>
        <p:spPr>
          <a:xfrm>
            <a:off x="152400" y="4419600"/>
            <a:ext cx="1371600" cy="830997"/>
          </a:xfrm>
          <a:prstGeom prst="rect">
            <a:avLst/>
          </a:prstGeom>
          <a:noFill/>
        </p:spPr>
        <p:txBody>
          <a:bodyPr wrap="square" rtlCol="0">
            <a:spAutoFit/>
          </a:bodyPr>
          <a:lstStyle/>
          <a:p>
            <a:r>
              <a:rPr lang="en-US" sz="1200" b="1" dirty="0" smtClean="0">
                <a:solidFill>
                  <a:srgbClr val="FF0066"/>
                </a:solidFill>
                <a:latin typeface="Bradley Hand ITC" pitchFamily="66" charset="0"/>
              </a:rPr>
              <a:t>C=my  parents seem frustrated with me sometimes, too.  </a:t>
            </a:r>
            <a:endParaRPr lang="en-US" sz="1200" b="1" dirty="0">
              <a:solidFill>
                <a:srgbClr val="FF0066"/>
              </a:solidFill>
              <a:latin typeface="Bradley Hand ITC" pitchFamily="66" charset="0"/>
            </a:endParaRPr>
          </a:p>
        </p:txBody>
      </p:sp>
      <p:sp>
        <p:nvSpPr>
          <p:cNvPr id="6" name="TextBox 5"/>
          <p:cNvSpPr txBox="1"/>
          <p:nvPr/>
        </p:nvSpPr>
        <p:spPr>
          <a:xfrm>
            <a:off x="162464" y="5909094"/>
            <a:ext cx="1752600" cy="1015663"/>
          </a:xfrm>
          <a:prstGeom prst="rect">
            <a:avLst/>
          </a:prstGeom>
          <a:noFill/>
        </p:spPr>
        <p:txBody>
          <a:bodyPr wrap="square" rtlCol="0">
            <a:spAutoFit/>
          </a:bodyPr>
          <a:lstStyle/>
          <a:p>
            <a:r>
              <a:rPr lang="en-US" sz="1200" b="1" dirty="0" smtClean="0">
                <a:solidFill>
                  <a:srgbClr val="FF0066"/>
                </a:solidFill>
                <a:latin typeface="Bradley Hand ITC" pitchFamily="66" charset="0"/>
              </a:rPr>
              <a:t>C=We read that poem a while ago about “self knowledge.”  Dan and Salem need to read that poem.  </a:t>
            </a:r>
            <a:endParaRPr lang="en-US" sz="1200" b="1" dirty="0">
              <a:solidFill>
                <a:srgbClr val="FF0066"/>
              </a:solidFill>
              <a:latin typeface="Bradley Hand ITC" pitchFamily="66" charset="0"/>
            </a:endParaRPr>
          </a:p>
        </p:txBody>
      </p:sp>
    </p:spTree>
    <p:extLst>
      <p:ext uri="{BB962C8B-B14F-4D97-AF65-F5344CB8AC3E}">
        <p14:creationId xmlns:p14="http://schemas.microsoft.com/office/powerpoint/2010/main" val="1982221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When meaning is </a:t>
            </a:r>
            <a:r>
              <a:rPr lang="en-US" b="1" i="1" dirty="0" smtClean="0"/>
              <a:t>implied</a:t>
            </a:r>
            <a:r>
              <a:rPr lang="en-US" i="1" dirty="0" smtClean="0"/>
              <a:t>, </a:t>
            </a:r>
            <a:r>
              <a:rPr lang="en-US" dirty="0" smtClean="0"/>
              <a:t>readers have to </a:t>
            </a:r>
            <a:r>
              <a:rPr lang="en-US" b="1" i="1" dirty="0" smtClean="0"/>
              <a:t>make inferences</a:t>
            </a:r>
            <a:r>
              <a:rPr lang="en-US" dirty="0" smtClean="0"/>
              <a:t> to understand the author’s point or main idea.  We can help ourselves keep track of inferences by writing them down.  </a:t>
            </a:r>
          </a:p>
          <a:p>
            <a:pPr marL="0" indent="0">
              <a:buNone/>
            </a:pPr>
            <a:r>
              <a:rPr lang="en-US" sz="1400" b="1" dirty="0" smtClean="0">
                <a:solidFill>
                  <a:schemeClr val="tx1"/>
                </a:solidFill>
              </a:rPr>
              <a:t>		</a:t>
            </a:r>
          </a:p>
          <a:p>
            <a:pPr marL="0" indent="0">
              <a:buNone/>
            </a:pPr>
            <a:r>
              <a:rPr lang="en-US" sz="1400" b="1" dirty="0">
                <a:solidFill>
                  <a:schemeClr val="tx1"/>
                </a:solidFill>
              </a:rPr>
              <a:t>	</a:t>
            </a:r>
            <a:r>
              <a:rPr lang="en-US" sz="1400" b="1" dirty="0" smtClean="0">
                <a:solidFill>
                  <a:schemeClr val="tx1"/>
                </a:solidFill>
              </a:rPr>
              <a:t>	The </a:t>
            </a:r>
            <a:r>
              <a:rPr lang="en-US" sz="1400" b="1" dirty="0">
                <a:solidFill>
                  <a:schemeClr val="tx1"/>
                </a:solidFill>
              </a:rPr>
              <a:t>Multiple Parts of the Self</a:t>
            </a:r>
          </a:p>
          <a:p>
            <a:pPr marL="0" indent="0">
              <a:buNone/>
            </a:pPr>
            <a:r>
              <a:rPr lang="en-US" sz="1400" b="1" dirty="0">
                <a:solidFill>
                  <a:schemeClr val="tx1"/>
                </a:solidFill>
              </a:rPr>
              <a:t>				By Gerald Young Ph. D in Rejoining Joy</a:t>
            </a:r>
          </a:p>
          <a:p>
            <a:pPr marL="0" indent="0">
              <a:buNone/>
            </a:pPr>
            <a:r>
              <a:rPr lang="en-US" sz="1400" dirty="0">
                <a:solidFill>
                  <a:schemeClr val="tx1"/>
                </a:solidFill>
              </a:rPr>
              <a:t>	Dan felt he did not know himself.  "Who am I? What is important to me?  I cannot figure that out." He asked questions like these, and moved from one opinion about his core self to another, to the exasperation of his parents. Salem felt the same way, but she related her angst to her feminine identity and culture. "I'm trying to strike out on a different path, but family tell me what to do. They are too old country for me.“</a:t>
            </a:r>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Make Inferences</a:t>
            </a:r>
            <a:endParaRPr lang="en-US" dirty="0"/>
          </a:p>
        </p:txBody>
      </p:sp>
      <p:sp>
        <p:nvSpPr>
          <p:cNvPr id="4" name="TextBox 3"/>
          <p:cNvSpPr txBox="1"/>
          <p:nvPr/>
        </p:nvSpPr>
        <p:spPr>
          <a:xfrm>
            <a:off x="762000" y="6027003"/>
            <a:ext cx="3156531" cy="830997"/>
          </a:xfrm>
          <a:prstGeom prst="rect">
            <a:avLst/>
          </a:prstGeom>
          <a:noFill/>
        </p:spPr>
        <p:txBody>
          <a:bodyPr wrap="square" rtlCol="0">
            <a:spAutoFit/>
          </a:bodyPr>
          <a:lstStyle/>
          <a:p>
            <a:r>
              <a:rPr lang="en-US" sz="1200" b="1" dirty="0" err="1" smtClean="0">
                <a:solidFill>
                  <a:srgbClr val="FF0066"/>
                </a:solidFill>
                <a:latin typeface="Bradley Hand ITC" pitchFamily="66" charset="0"/>
              </a:rPr>
              <a:t>Inf</a:t>
            </a:r>
            <a:r>
              <a:rPr lang="en-US" sz="1200" b="1" dirty="0" smtClean="0">
                <a:solidFill>
                  <a:srgbClr val="FF0066"/>
                </a:solidFill>
                <a:latin typeface="Bradley Hand ITC" pitchFamily="66" charset="0"/>
              </a:rPr>
              <a:t>=People’s understanding of identity can change.</a:t>
            </a:r>
          </a:p>
          <a:p>
            <a:r>
              <a:rPr lang="en-US" sz="1200" b="1" dirty="0" smtClean="0">
                <a:solidFill>
                  <a:srgbClr val="FF0066"/>
                </a:solidFill>
                <a:latin typeface="Bradley Hand ITC" pitchFamily="66" charset="0"/>
              </a:rPr>
              <a:t>-It’s hard to figure out my identity when people are making decisions for me. </a:t>
            </a:r>
            <a:endParaRPr lang="en-US" sz="1200" b="1" dirty="0">
              <a:solidFill>
                <a:srgbClr val="FF0066"/>
              </a:solidFill>
              <a:latin typeface="Bradley Hand ITC" pitchFamily="66" charset="0"/>
            </a:endParaRPr>
          </a:p>
        </p:txBody>
      </p:sp>
    </p:spTree>
    <p:extLst>
      <p:ext uri="{BB962C8B-B14F-4D97-AF65-F5344CB8AC3E}">
        <p14:creationId xmlns:p14="http://schemas.microsoft.com/office/powerpoint/2010/main" val="3633614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US" dirty="0" smtClean="0"/>
              <a:t>We know that identifying main idea is one of the most important skills for readers:</a:t>
            </a:r>
          </a:p>
          <a:p>
            <a:pPr marL="0" indent="0">
              <a:buNone/>
            </a:pPr>
            <a:r>
              <a:rPr lang="en-US" dirty="0"/>
              <a:t>	</a:t>
            </a:r>
            <a:endParaRPr lang="en-US" dirty="0" smtClean="0"/>
          </a:p>
          <a:p>
            <a:pPr marL="0" indent="0">
              <a:buNone/>
            </a:pPr>
            <a:r>
              <a:rPr lang="en-US" dirty="0"/>
              <a:t>	 </a:t>
            </a:r>
            <a:r>
              <a:rPr lang="en-US" dirty="0" smtClean="0"/>
              <a:t>		Ask </a:t>
            </a:r>
            <a:r>
              <a:rPr lang="en-US" dirty="0"/>
              <a:t>yourself if the main idea is </a:t>
            </a:r>
            <a:r>
              <a:rPr lang="en-US" b="1" dirty="0"/>
              <a:t>stated</a:t>
            </a:r>
            <a:r>
              <a:rPr lang="en-US" dirty="0"/>
              <a:t> or </a:t>
            </a:r>
            <a:r>
              <a:rPr lang="en-US" b="1" dirty="0"/>
              <a:t>implied</a:t>
            </a:r>
            <a:endParaRPr lang="en-US" dirty="0" smtClean="0"/>
          </a:p>
          <a:p>
            <a:pPr marL="0" indent="0">
              <a:buNone/>
            </a:pPr>
            <a:endParaRPr lang="en-US" dirty="0"/>
          </a:p>
          <a:p>
            <a:pPr marL="0" indent="0">
              <a:buNone/>
            </a:pPr>
            <a:r>
              <a:rPr lang="en-US" dirty="0" smtClean="0"/>
              <a:t>			Look for topic sentences and thesis statements</a:t>
            </a:r>
          </a:p>
          <a:p>
            <a:pPr marL="0" indent="0">
              <a:buNone/>
            </a:pPr>
            <a:r>
              <a:rPr lang="en-US" dirty="0"/>
              <a:t>	</a:t>
            </a:r>
            <a:endParaRPr lang="en-US" dirty="0" smtClean="0"/>
          </a:p>
          <a:p>
            <a:pPr marL="0" indent="0">
              <a:buNone/>
            </a:pPr>
            <a:r>
              <a:rPr lang="en-US" dirty="0"/>
              <a:t>	</a:t>
            </a:r>
            <a:r>
              <a:rPr lang="en-US" dirty="0" smtClean="0"/>
              <a:t>		Be aware of the different kinds of details that 			the author uses in support of the main idea</a:t>
            </a:r>
          </a:p>
          <a:p>
            <a:pPr marL="0" indent="0">
              <a:buNone/>
            </a:pPr>
            <a:r>
              <a:rPr lang="en-US" dirty="0"/>
              <a:t>	</a:t>
            </a:r>
            <a:r>
              <a:rPr lang="en-US" dirty="0" smtClean="0"/>
              <a:t>		explanations, examples, facts?</a:t>
            </a:r>
          </a:p>
          <a:p>
            <a:pPr marL="0" indent="0">
              <a:buNone/>
            </a:pPr>
            <a:endParaRPr lang="en-US" dirty="0"/>
          </a:p>
          <a:p>
            <a:pPr marL="0" indent="0">
              <a:buNone/>
            </a:pPr>
            <a:r>
              <a:rPr lang="en-US" dirty="0" smtClean="0"/>
              <a:t>	</a:t>
            </a:r>
            <a:endParaRPr lang="en-US" b="1" dirty="0"/>
          </a:p>
        </p:txBody>
      </p:sp>
      <p:sp>
        <p:nvSpPr>
          <p:cNvPr id="3" name="Title 2"/>
          <p:cNvSpPr>
            <a:spLocks noGrp="1"/>
          </p:cNvSpPr>
          <p:nvPr>
            <p:ph type="title"/>
          </p:nvPr>
        </p:nvSpPr>
        <p:spPr/>
        <p:txBody>
          <a:bodyPr/>
          <a:lstStyle/>
          <a:p>
            <a:r>
              <a:rPr lang="en-US" dirty="0" smtClean="0"/>
              <a:t>Main Idea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429000"/>
            <a:ext cx="26289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8663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smtClean="0">
                <a:solidFill>
                  <a:schemeClr val="tx1"/>
                </a:solidFill>
              </a:rPr>
              <a:t>		The </a:t>
            </a:r>
            <a:r>
              <a:rPr lang="en-US" b="1" dirty="0">
                <a:solidFill>
                  <a:schemeClr val="tx1"/>
                </a:solidFill>
              </a:rPr>
              <a:t>Multiple Parts of the Self</a:t>
            </a:r>
          </a:p>
          <a:p>
            <a:pPr marL="0" indent="0">
              <a:buNone/>
            </a:pPr>
            <a:r>
              <a:rPr lang="en-US" b="1" dirty="0">
                <a:solidFill>
                  <a:schemeClr val="tx1"/>
                </a:solidFill>
              </a:rPr>
              <a:t>				</a:t>
            </a:r>
            <a:r>
              <a:rPr lang="en-US" sz="1300" b="1" dirty="0">
                <a:solidFill>
                  <a:schemeClr val="tx1"/>
                </a:solidFill>
              </a:rPr>
              <a:t>By Gerald Young Ph. D in </a:t>
            </a:r>
            <a:r>
              <a:rPr lang="en-US" sz="1300" b="1" dirty="0" smtClean="0">
                <a:solidFill>
                  <a:schemeClr val="tx1"/>
                </a:solidFill>
              </a:rPr>
              <a:t>Rejoining </a:t>
            </a:r>
            <a:r>
              <a:rPr lang="en-US" sz="1300" b="1" dirty="0">
                <a:solidFill>
                  <a:schemeClr val="tx1"/>
                </a:solidFill>
              </a:rPr>
              <a:t>Joy</a:t>
            </a:r>
          </a:p>
          <a:p>
            <a:pPr marL="0" indent="0">
              <a:buNone/>
            </a:pPr>
            <a:r>
              <a:rPr lang="en-US" dirty="0">
                <a:solidFill>
                  <a:schemeClr val="tx1"/>
                </a:solidFill>
              </a:rPr>
              <a:t>	</a:t>
            </a:r>
            <a:r>
              <a:rPr lang="en-US" sz="1900" dirty="0">
                <a:solidFill>
                  <a:schemeClr val="tx1"/>
                </a:solidFill>
              </a:rPr>
              <a:t>Dan felt he did not know himself.  "Who am I? What is important to me?  I cannot figure that out." He asked questions like these, and moved from one opinion about his core self to another, to the exasperation of his parents. Salem felt the same way, but she related her angst to her feminine identity and culture. "I'm trying to strike out on a different path, but family tell me what to do. They are too old country for me.“</a:t>
            </a:r>
          </a:p>
          <a:p>
            <a:pPr marL="0" indent="0">
              <a:buNone/>
            </a:pPr>
            <a:endParaRPr lang="en-US" dirty="0"/>
          </a:p>
        </p:txBody>
      </p:sp>
      <p:sp>
        <p:nvSpPr>
          <p:cNvPr id="3" name="Title 2"/>
          <p:cNvSpPr>
            <a:spLocks noGrp="1"/>
          </p:cNvSpPr>
          <p:nvPr>
            <p:ph type="title"/>
          </p:nvPr>
        </p:nvSpPr>
        <p:spPr/>
        <p:txBody>
          <a:bodyPr/>
          <a:lstStyle/>
          <a:p>
            <a:r>
              <a:rPr lang="en-US" dirty="0" smtClean="0"/>
              <a:t>Main Idea: Stated or Implied? </a:t>
            </a:r>
            <a:endParaRPr lang="en-US" dirty="0"/>
          </a:p>
        </p:txBody>
      </p:sp>
      <p:sp>
        <p:nvSpPr>
          <p:cNvPr id="4" name="TextBox 3"/>
          <p:cNvSpPr txBox="1"/>
          <p:nvPr/>
        </p:nvSpPr>
        <p:spPr>
          <a:xfrm>
            <a:off x="304800" y="2590800"/>
            <a:ext cx="2514600" cy="1384995"/>
          </a:xfrm>
          <a:prstGeom prst="rect">
            <a:avLst/>
          </a:prstGeom>
          <a:noFill/>
        </p:spPr>
        <p:txBody>
          <a:bodyPr wrap="square" rtlCol="0">
            <a:spAutoFit/>
          </a:bodyPr>
          <a:lstStyle/>
          <a:p>
            <a:r>
              <a:rPr lang="en-US" sz="1400" b="1" dirty="0" smtClean="0">
                <a:solidFill>
                  <a:srgbClr val="FF0066"/>
                </a:solidFill>
                <a:latin typeface="Bradley Hand ITC" pitchFamily="66" charset="0"/>
              </a:rPr>
              <a:t>MI= implied because there’s no topic sentence.  Author is using examples to show that family can pressure and gender plays a part in identity</a:t>
            </a:r>
            <a:r>
              <a:rPr lang="en-US" sz="1200" b="1" dirty="0" smtClean="0">
                <a:solidFill>
                  <a:srgbClr val="FF0066"/>
                </a:solidFill>
                <a:latin typeface="Bradley Hand ITC" pitchFamily="66" charset="0"/>
              </a:rPr>
              <a:t>.</a:t>
            </a:r>
            <a:endParaRPr lang="en-US" sz="1200" b="1" dirty="0">
              <a:solidFill>
                <a:srgbClr val="FF0066"/>
              </a:solidFill>
              <a:latin typeface="Bradley Hand ITC" pitchFamily="66" charset="0"/>
            </a:endParaRPr>
          </a:p>
        </p:txBody>
      </p:sp>
    </p:spTree>
    <p:extLst>
      <p:ext uri="{BB962C8B-B14F-4D97-AF65-F5344CB8AC3E}">
        <p14:creationId xmlns:p14="http://schemas.microsoft.com/office/powerpoint/2010/main" val="3556754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When you finish a portion of the text, try to summarize the main points to make it easier for you to remember.  </a:t>
            </a:r>
          </a:p>
          <a:p>
            <a:pPr marL="0" indent="0">
              <a:buNone/>
            </a:pPr>
            <a:endParaRPr lang="en-US" sz="1400" b="1" dirty="0" smtClean="0">
              <a:solidFill>
                <a:schemeClr val="tx1"/>
              </a:solidFill>
            </a:endParaRPr>
          </a:p>
          <a:p>
            <a:pPr marL="0" indent="0">
              <a:buNone/>
            </a:pPr>
            <a:r>
              <a:rPr lang="en-US" sz="1400" b="1" dirty="0" smtClean="0">
                <a:solidFill>
                  <a:schemeClr val="tx1"/>
                </a:solidFill>
              </a:rPr>
              <a:t>		The </a:t>
            </a:r>
            <a:r>
              <a:rPr lang="en-US" sz="1400" b="1" dirty="0">
                <a:solidFill>
                  <a:schemeClr val="tx1"/>
                </a:solidFill>
              </a:rPr>
              <a:t>Multiple Parts of the Self</a:t>
            </a:r>
          </a:p>
          <a:p>
            <a:pPr marL="0" indent="0">
              <a:buNone/>
            </a:pPr>
            <a:r>
              <a:rPr lang="en-US" sz="1400" b="1" dirty="0">
                <a:solidFill>
                  <a:schemeClr val="tx1"/>
                </a:solidFill>
              </a:rPr>
              <a:t>				By Gerald Young Ph. D in Rejoining Joy</a:t>
            </a:r>
          </a:p>
          <a:p>
            <a:pPr marL="0" indent="0">
              <a:buNone/>
            </a:pPr>
            <a:r>
              <a:rPr lang="en-US" sz="1400" dirty="0">
                <a:solidFill>
                  <a:schemeClr val="tx1"/>
                </a:solidFill>
              </a:rPr>
              <a:t>	Dan felt he did not know himself.  "Who am I? What is important to me?  I cannot figure that out." He asked questions like these, and moved from one opinion about his core self to another, to the exasperation of his parents. Salem felt the same way, but she related her angst to her feminine identity and culture. "I'm trying to strike out on a different path, but family tell me what to do. They are too old country for me.“</a:t>
            </a:r>
          </a:p>
          <a:p>
            <a:pPr marL="0" indent="0">
              <a:buNone/>
            </a:pPr>
            <a:endParaRPr lang="en-US" dirty="0"/>
          </a:p>
        </p:txBody>
      </p:sp>
      <p:sp>
        <p:nvSpPr>
          <p:cNvPr id="3" name="Title 2"/>
          <p:cNvSpPr>
            <a:spLocks noGrp="1"/>
          </p:cNvSpPr>
          <p:nvPr>
            <p:ph type="title"/>
          </p:nvPr>
        </p:nvSpPr>
        <p:spPr/>
        <p:txBody>
          <a:bodyPr/>
          <a:lstStyle/>
          <a:p>
            <a:r>
              <a:rPr lang="en-US" dirty="0" smtClean="0"/>
              <a:t>Summarize</a:t>
            </a:r>
            <a:endParaRPr lang="en-US" dirty="0"/>
          </a:p>
        </p:txBody>
      </p:sp>
      <p:sp>
        <p:nvSpPr>
          <p:cNvPr id="4" name="TextBox 3"/>
          <p:cNvSpPr txBox="1"/>
          <p:nvPr/>
        </p:nvSpPr>
        <p:spPr>
          <a:xfrm>
            <a:off x="5743035" y="5105400"/>
            <a:ext cx="2934419" cy="1200329"/>
          </a:xfrm>
          <a:prstGeom prst="rect">
            <a:avLst/>
          </a:prstGeom>
          <a:noFill/>
        </p:spPr>
        <p:txBody>
          <a:bodyPr wrap="square" rtlCol="0">
            <a:spAutoFit/>
          </a:bodyPr>
          <a:lstStyle/>
          <a:p>
            <a:r>
              <a:rPr lang="en-US" b="1" dirty="0" smtClean="0">
                <a:solidFill>
                  <a:srgbClr val="FF0066"/>
                </a:solidFill>
                <a:latin typeface="Bradley Hand ITC" pitchFamily="66" charset="0"/>
              </a:rPr>
              <a:t>S=Family and gender roles can sometimes make understanding who we are more difficult.</a:t>
            </a:r>
            <a:endParaRPr lang="en-US" b="1" dirty="0">
              <a:solidFill>
                <a:srgbClr val="FF0066"/>
              </a:solidFill>
              <a:latin typeface="Bradley Hand ITC" pitchFamily="66" charset="0"/>
            </a:endParaRPr>
          </a:p>
        </p:txBody>
      </p:sp>
    </p:spTree>
    <p:extLst>
      <p:ext uri="{BB962C8B-B14F-4D97-AF65-F5344CB8AC3E}">
        <p14:creationId xmlns:p14="http://schemas.microsoft.com/office/powerpoint/2010/main" val="3318128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Once you’ve figured out the author’s point, analyze his message against your own understanding about the topic.  </a:t>
            </a:r>
          </a:p>
          <a:p>
            <a:pPr marL="0" indent="0">
              <a:buNone/>
            </a:pPr>
            <a:r>
              <a:rPr lang="en-US" sz="1400" b="1" dirty="0" smtClean="0">
                <a:solidFill>
                  <a:schemeClr val="tx1"/>
                </a:solidFill>
              </a:rPr>
              <a:t>		The </a:t>
            </a:r>
            <a:r>
              <a:rPr lang="en-US" sz="1400" b="1" dirty="0">
                <a:solidFill>
                  <a:schemeClr val="tx1"/>
                </a:solidFill>
              </a:rPr>
              <a:t>Multiple Parts of the Self</a:t>
            </a:r>
          </a:p>
          <a:p>
            <a:pPr marL="0" indent="0">
              <a:buNone/>
            </a:pPr>
            <a:r>
              <a:rPr lang="en-US" sz="1400" b="1" dirty="0">
                <a:solidFill>
                  <a:schemeClr val="tx1"/>
                </a:solidFill>
              </a:rPr>
              <a:t>				By Gerald Young Ph. D in Rejoining Joy</a:t>
            </a:r>
          </a:p>
          <a:p>
            <a:pPr marL="0" indent="0">
              <a:buNone/>
            </a:pPr>
            <a:r>
              <a:rPr lang="en-US" sz="1400" dirty="0">
                <a:solidFill>
                  <a:schemeClr val="tx1"/>
                </a:solidFill>
              </a:rPr>
              <a:t>	Dan felt he did not know himself.  "Who am I? What is important to me?  I cannot figure that out." He asked questions like these, and moved from one opinion about his core self to another, to the exasperation of his parents. Salem felt the same way, but she related her angst to her feminine identity and culture. "I'm trying to strike out on a different path, but family tell me what to do. They are too old country for me.“</a:t>
            </a:r>
          </a:p>
          <a:p>
            <a:pPr marL="0" indent="0">
              <a:buNone/>
            </a:pPr>
            <a:endParaRPr lang="en-US" dirty="0"/>
          </a:p>
        </p:txBody>
      </p:sp>
      <p:sp>
        <p:nvSpPr>
          <p:cNvPr id="3" name="Title 2"/>
          <p:cNvSpPr>
            <a:spLocks noGrp="1"/>
          </p:cNvSpPr>
          <p:nvPr>
            <p:ph type="title"/>
          </p:nvPr>
        </p:nvSpPr>
        <p:spPr/>
        <p:txBody>
          <a:bodyPr/>
          <a:lstStyle/>
          <a:p>
            <a:r>
              <a:rPr lang="en-US" smtClean="0"/>
              <a:t>Analyze</a:t>
            </a:r>
            <a:endParaRPr lang="en-US"/>
          </a:p>
        </p:txBody>
      </p:sp>
      <p:sp>
        <p:nvSpPr>
          <p:cNvPr id="4" name="TextBox 3"/>
          <p:cNvSpPr txBox="1"/>
          <p:nvPr/>
        </p:nvSpPr>
        <p:spPr>
          <a:xfrm>
            <a:off x="4953000" y="5181600"/>
            <a:ext cx="4114800" cy="1754326"/>
          </a:xfrm>
          <a:prstGeom prst="rect">
            <a:avLst/>
          </a:prstGeom>
          <a:noFill/>
        </p:spPr>
        <p:txBody>
          <a:bodyPr wrap="square" rtlCol="0">
            <a:spAutoFit/>
          </a:bodyPr>
          <a:lstStyle/>
          <a:p>
            <a:r>
              <a:rPr lang="en-US" b="1" dirty="0" smtClean="0">
                <a:solidFill>
                  <a:srgbClr val="FF0066"/>
                </a:solidFill>
                <a:latin typeface="Bradley Hand ITC" pitchFamily="66" charset="0"/>
              </a:rPr>
              <a:t>A=I see what the author is saying, but sometimes family can be helpful, too.  My grandma helps me see the things I’m good at.  I’ve felt pressure to be a certain way because of my gender, too, but I never really thought of it that way.  </a:t>
            </a:r>
          </a:p>
        </p:txBody>
      </p:sp>
    </p:spTree>
    <p:extLst>
      <p:ext uri="{BB962C8B-B14F-4D97-AF65-F5344CB8AC3E}">
        <p14:creationId xmlns:p14="http://schemas.microsoft.com/office/powerpoint/2010/main" val="2721501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smtClean="0">
                <a:solidFill>
                  <a:schemeClr val="tx1"/>
                </a:solidFill>
              </a:rPr>
              <a:t>		</a:t>
            </a:r>
          </a:p>
          <a:p>
            <a:pPr marL="0" indent="0">
              <a:buNone/>
            </a:pPr>
            <a:endParaRPr lang="en-US" sz="1300" b="1" dirty="0">
              <a:solidFill>
                <a:schemeClr val="tx1"/>
              </a:solidFill>
            </a:endParaRPr>
          </a:p>
          <a:p>
            <a:pPr marL="0" indent="0">
              <a:buNone/>
            </a:pPr>
            <a:endParaRPr lang="en-US" sz="1300" b="1" dirty="0" smtClean="0">
              <a:solidFill>
                <a:schemeClr val="tx1"/>
              </a:solidFill>
            </a:endParaRPr>
          </a:p>
          <a:p>
            <a:pPr marL="0" indent="0">
              <a:buNone/>
            </a:pPr>
            <a:r>
              <a:rPr lang="en-US" sz="1300" b="1" dirty="0">
                <a:solidFill>
                  <a:schemeClr val="tx1"/>
                </a:solidFill>
              </a:rPr>
              <a:t>	</a:t>
            </a:r>
            <a:r>
              <a:rPr lang="en-US" sz="1300" b="1" dirty="0" smtClean="0">
                <a:solidFill>
                  <a:schemeClr val="tx1"/>
                </a:solidFill>
              </a:rPr>
              <a:t>	The </a:t>
            </a:r>
            <a:r>
              <a:rPr lang="en-US" sz="1300" b="1" dirty="0">
                <a:solidFill>
                  <a:schemeClr val="tx1"/>
                </a:solidFill>
              </a:rPr>
              <a:t>Multiple Parts of the Self</a:t>
            </a:r>
          </a:p>
          <a:p>
            <a:pPr marL="0" indent="0">
              <a:buNone/>
            </a:pPr>
            <a:r>
              <a:rPr lang="en-US" sz="1300" b="1" dirty="0">
                <a:solidFill>
                  <a:schemeClr val="tx1"/>
                </a:solidFill>
              </a:rPr>
              <a:t>				By Gerald Young Ph. D in Rejoining Joy</a:t>
            </a:r>
          </a:p>
          <a:p>
            <a:pPr marL="0" indent="0">
              <a:buNone/>
            </a:pPr>
            <a:r>
              <a:rPr lang="en-US" sz="1300" dirty="0">
                <a:solidFill>
                  <a:schemeClr val="tx1"/>
                </a:solidFill>
              </a:rPr>
              <a:t>	Dan felt he did not know himself.  "Who am I? What is important to me?  I cannot figure that out." He asked questions like these, and moved from one opinion about his core self to another, to the exasperation of his parents. Salem felt the same way, but she related her angst to her feminine identity and culture. "I'm trying to strike out on a different path, but family tell me what to do. They are too old country for me.“</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Take a second to look at it all together:  </a:t>
            </a:r>
            <a:r>
              <a:rPr lang="en-US" dirty="0" smtClean="0"/>
              <a:t>Review</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74" y="2369821"/>
            <a:ext cx="476091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84450"/>
            <a:ext cx="385286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442847"/>
            <a:ext cx="19145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reeform 8"/>
          <p:cNvSpPr/>
          <p:nvPr/>
        </p:nvSpPr>
        <p:spPr>
          <a:xfrm>
            <a:off x="5019226" y="2642658"/>
            <a:ext cx="905774" cy="1175809"/>
          </a:xfrm>
          <a:custGeom>
            <a:avLst/>
            <a:gdLst>
              <a:gd name="connsiteX0" fmla="*/ 0 w 905774"/>
              <a:gd name="connsiteY0" fmla="*/ 1175809 h 1175809"/>
              <a:gd name="connsiteX1" fmla="*/ 319178 w 905774"/>
              <a:gd name="connsiteY1" fmla="*/ 140639 h 1175809"/>
              <a:gd name="connsiteX2" fmla="*/ 905774 w 905774"/>
              <a:gd name="connsiteY2" fmla="*/ 37122 h 1175809"/>
            </a:gdLst>
            <a:ahLst/>
            <a:cxnLst>
              <a:cxn ang="0">
                <a:pos x="connsiteX0" y="connsiteY0"/>
              </a:cxn>
              <a:cxn ang="0">
                <a:pos x="connsiteX1" y="connsiteY1"/>
              </a:cxn>
              <a:cxn ang="0">
                <a:pos x="connsiteX2" y="connsiteY2"/>
              </a:cxn>
            </a:cxnLst>
            <a:rect l="l" t="t" r="r" b="b"/>
            <a:pathLst>
              <a:path w="905774" h="1175809">
                <a:moveTo>
                  <a:pt x="0" y="1175809"/>
                </a:moveTo>
                <a:cubicBezTo>
                  <a:pt x="84108" y="753114"/>
                  <a:pt x="168216" y="330420"/>
                  <a:pt x="319178" y="140639"/>
                </a:cubicBezTo>
                <a:cubicBezTo>
                  <a:pt x="470140" y="-49142"/>
                  <a:pt x="687957" y="-6010"/>
                  <a:pt x="905774" y="37122"/>
                </a:cubicBezTo>
              </a:path>
            </a:pathLst>
          </a:cu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0900" y="3770313"/>
            <a:ext cx="162242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1" y="3770313"/>
            <a:ext cx="106680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5350" y="3230563"/>
            <a:ext cx="460375" cy="59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9566" y="2732835"/>
            <a:ext cx="792162"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4456697"/>
            <a:ext cx="1011238"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4240197"/>
            <a:ext cx="457201"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3325" y="4456697"/>
            <a:ext cx="505619"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11590" y="3770313"/>
            <a:ext cx="993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75647" y="4324350"/>
            <a:ext cx="134778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199" y="3993340"/>
            <a:ext cx="12192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6"/>
          <p:cNvSpPr/>
          <p:nvPr/>
        </p:nvSpPr>
        <p:spPr>
          <a:xfrm>
            <a:off x="6927011" y="3925549"/>
            <a:ext cx="1104181" cy="413538"/>
          </a:xfrm>
          <a:custGeom>
            <a:avLst/>
            <a:gdLst>
              <a:gd name="connsiteX0" fmla="*/ 0 w 1104181"/>
              <a:gd name="connsiteY0" fmla="*/ 413538 h 413538"/>
              <a:gd name="connsiteX1" fmla="*/ 879895 w 1104181"/>
              <a:gd name="connsiteY1" fmla="*/ 16723 h 413538"/>
              <a:gd name="connsiteX2" fmla="*/ 1104181 w 1104181"/>
              <a:gd name="connsiteY2" fmla="*/ 68481 h 413538"/>
              <a:gd name="connsiteX3" fmla="*/ 1104181 w 1104181"/>
              <a:gd name="connsiteY3" fmla="*/ 68481 h 413538"/>
            </a:gdLst>
            <a:ahLst/>
            <a:cxnLst>
              <a:cxn ang="0">
                <a:pos x="connsiteX0" y="connsiteY0"/>
              </a:cxn>
              <a:cxn ang="0">
                <a:pos x="connsiteX1" y="connsiteY1"/>
              </a:cxn>
              <a:cxn ang="0">
                <a:pos x="connsiteX2" y="connsiteY2"/>
              </a:cxn>
              <a:cxn ang="0">
                <a:pos x="connsiteX3" y="connsiteY3"/>
              </a:cxn>
            </a:cxnLst>
            <a:rect l="l" t="t" r="r" b="b"/>
            <a:pathLst>
              <a:path w="1104181" h="413538">
                <a:moveTo>
                  <a:pt x="0" y="413538"/>
                </a:moveTo>
                <a:cubicBezTo>
                  <a:pt x="347932" y="243885"/>
                  <a:pt x="695865" y="74232"/>
                  <a:pt x="879895" y="16723"/>
                </a:cubicBezTo>
                <a:cubicBezTo>
                  <a:pt x="1063925" y="-40786"/>
                  <a:pt x="1104181" y="68481"/>
                  <a:pt x="1104181" y="68481"/>
                </a:cubicBezTo>
                <a:lnTo>
                  <a:pt x="1104181" y="68481"/>
                </a:lnTo>
              </a:path>
            </a:pathLst>
          </a:cu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66"/>
              </a:solidFill>
            </a:endParaRPr>
          </a:p>
        </p:txBody>
      </p:sp>
      <p:sp>
        <p:nvSpPr>
          <p:cNvPr id="8" name="Freeform 7"/>
          <p:cNvSpPr/>
          <p:nvPr/>
        </p:nvSpPr>
        <p:spPr>
          <a:xfrm>
            <a:off x="6719977" y="4632385"/>
            <a:ext cx="1674365" cy="172851"/>
          </a:xfrm>
          <a:custGeom>
            <a:avLst/>
            <a:gdLst>
              <a:gd name="connsiteX0" fmla="*/ 0 w 1674365"/>
              <a:gd name="connsiteY0" fmla="*/ 34506 h 172851"/>
              <a:gd name="connsiteX1" fmla="*/ 1423359 w 1674365"/>
              <a:gd name="connsiteY1" fmla="*/ 172528 h 172851"/>
              <a:gd name="connsiteX2" fmla="*/ 1673525 w 1674365"/>
              <a:gd name="connsiteY2" fmla="*/ 0 h 172851"/>
              <a:gd name="connsiteX3" fmla="*/ 1673525 w 1674365"/>
              <a:gd name="connsiteY3" fmla="*/ 0 h 172851"/>
            </a:gdLst>
            <a:ahLst/>
            <a:cxnLst>
              <a:cxn ang="0">
                <a:pos x="connsiteX0" y="connsiteY0"/>
              </a:cxn>
              <a:cxn ang="0">
                <a:pos x="connsiteX1" y="connsiteY1"/>
              </a:cxn>
              <a:cxn ang="0">
                <a:pos x="connsiteX2" y="connsiteY2"/>
              </a:cxn>
              <a:cxn ang="0">
                <a:pos x="connsiteX3" y="connsiteY3"/>
              </a:cxn>
            </a:cxnLst>
            <a:rect l="l" t="t" r="r" b="b"/>
            <a:pathLst>
              <a:path w="1674365" h="172851">
                <a:moveTo>
                  <a:pt x="0" y="34506"/>
                </a:moveTo>
                <a:cubicBezTo>
                  <a:pt x="572219" y="106392"/>
                  <a:pt x="1144438" y="178279"/>
                  <a:pt x="1423359" y="172528"/>
                </a:cubicBezTo>
                <a:cubicBezTo>
                  <a:pt x="1702280" y="166777"/>
                  <a:pt x="1673525" y="0"/>
                  <a:pt x="1673525" y="0"/>
                </a:cubicBezTo>
                <a:lnTo>
                  <a:pt x="1673525" y="0"/>
                </a:lnTo>
              </a:path>
            </a:pathLst>
          </a:cu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30883" y="4304581"/>
            <a:ext cx="876815" cy="336430"/>
          </a:xfrm>
          <a:custGeom>
            <a:avLst/>
            <a:gdLst>
              <a:gd name="connsiteX0" fmla="*/ 876815 w 876815"/>
              <a:gd name="connsiteY0" fmla="*/ 336430 h 336430"/>
              <a:gd name="connsiteX1" fmla="*/ 109064 w 876815"/>
              <a:gd name="connsiteY1" fmla="*/ 189781 h 336430"/>
              <a:gd name="connsiteX2" fmla="*/ 5547 w 876815"/>
              <a:gd name="connsiteY2" fmla="*/ 0 h 336430"/>
              <a:gd name="connsiteX3" fmla="*/ 5547 w 876815"/>
              <a:gd name="connsiteY3" fmla="*/ 0 h 336430"/>
            </a:gdLst>
            <a:ahLst/>
            <a:cxnLst>
              <a:cxn ang="0">
                <a:pos x="connsiteX0" y="connsiteY0"/>
              </a:cxn>
              <a:cxn ang="0">
                <a:pos x="connsiteX1" y="connsiteY1"/>
              </a:cxn>
              <a:cxn ang="0">
                <a:pos x="connsiteX2" y="connsiteY2"/>
              </a:cxn>
              <a:cxn ang="0">
                <a:pos x="connsiteX3" y="connsiteY3"/>
              </a:cxn>
            </a:cxnLst>
            <a:rect l="l" t="t" r="r" b="b"/>
            <a:pathLst>
              <a:path w="876815" h="336430">
                <a:moveTo>
                  <a:pt x="876815" y="336430"/>
                </a:moveTo>
                <a:cubicBezTo>
                  <a:pt x="565545" y="291141"/>
                  <a:pt x="254275" y="245853"/>
                  <a:pt x="109064" y="189781"/>
                </a:cubicBezTo>
                <a:cubicBezTo>
                  <a:pt x="-36147" y="133709"/>
                  <a:pt x="5547" y="0"/>
                  <a:pt x="5547" y="0"/>
                </a:cubicBezTo>
                <a:lnTo>
                  <a:pt x="5547" y="0"/>
                </a:lnTo>
              </a:path>
            </a:pathLst>
          </a:cu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1"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3157537"/>
            <a:ext cx="2524125"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44108" y="4946650"/>
            <a:ext cx="132873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5029200"/>
            <a:ext cx="137160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44108" y="5818186"/>
            <a:ext cx="11652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881896"/>
            <a:ext cx="175577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04686" y="4944223"/>
            <a:ext cx="2932112"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63047" y="5626848"/>
            <a:ext cx="369411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680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p:txBody>
      </p:sp>
      <p:sp>
        <p:nvSpPr>
          <p:cNvPr id="3" name="Title 2"/>
          <p:cNvSpPr>
            <a:spLocks noGrp="1"/>
          </p:cNvSpPr>
          <p:nvPr>
            <p:ph type="title"/>
          </p:nvPr>
        </p:nvSpPr>
        <p:spPr/>
        <p:txBody>
          <a:bodyPr/>
          <a:lstStyle/>
          <a:p>
            <a:r>
              <a:rPr lang="en-US" dirty="0" smtClean="0"/>
              <a:t>WHOA!!</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63483"/>
            <a:ext cx="5729997"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371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Your Annotations should be a reflection of SQ4R</a:t>
            </a:r>
          </a:p>
          <a:p>
            <a:r>
              <a:rPr lang="en-US" dirty="0" smtClean="0"/>
              <a:t>You should always know WHY you have annotated a particular part of a passage</a:t>
            </a:r>
          </a:p>
          <a:p>
            <a:r>
              <a:rPr lang="en-US" dirty="0" smtClean="0"/>
              <a:t>As you practice doing this, it get’s easier</a:t>
            </a:r>
          </a:p>
          <a:p>
            <a:r>
              <a:rPr lang="en-US" dirty="0" smtClean="0"/>
              <a:t>Eventually, you should be SQ4Ring without even realizing it.  </a:t>
            </a:r>
          </a:p>
          <a:p>
            <a:r>
              <a:rPr lang="en-US" dirty="0" smtClean="0"/>
              <a:t>Write down two ways SQ4R can help readers  </a:t>
            </a:r>
            <a:endParaRPr lang="en-US" dirty="0"/>
          </a:p>
        </p:txBody>
      </p:sp>
      <p:sp>
        <p:nvSpPr>
          <p:cNvPr id="3" name="Title 2"/>
          <p:cNvSpPr>
            <a:spLocks noGrp="1"/>
          </p:cNvSpPr>
          <p:nvPr>
            <p:ph type="title"/>
          </p:nvPr>
        </p:nvSpPr>
        <p:spPr/>
        <p:txBody>
          <a:bodyPr/>
          <a:lstStyle/>
          <a:p>
            <a:r>
              <a:rPr lang="en-US" dirty="0" smtClean="0"/>
              <a:t>Let’s Reflect for a Minute</a:t>
            </a:r>
            <a:endParaRPr lang="en-US" dirty="0"/>
          </a:p>
        </p:txBody>
      </p:sp>
    </p:spTree>
    <p:extLst>
      <p:ext uri="{BB962C8B-B14F-4D97-AF65-F5344CB8AC3E}">
        <p14:creationId xmlns:p14="http://schemas.microsoft.com/office/powerpoint/2010/main" val="4027780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annotation mean?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98793959"/>
              </p:ext>
            </p:extLst>
          </p:nvPr>
        </p:nvGraphicFramePr>
        <p:xfrm>
          <a:off x="2514600" y="1981200"/>
          <a:ext cx="5486400" cy="3672756"/>
        </p:xfrm>
        <a:graphic>
          <a:graphicData uri="http://schemas.openxmlformats.org/drawingml/2006/table">
            <a:tbl>
              <a:tblPr/>
              <a:tblGrid>
                <a:gridCol w="5486400"/>
              </a:tblGrid>
              <a:tr h="457872">
                <a:tc>
                  <a:txBody>
                    <a:bodyPr/>
                    <a:lstStyle/>
                    <a:p>
                      <a:pPr marL="0" marR="0">
                        <a:spcBef>
                          <a:spcPts val="0"/>
                        </a:spcBef>
                        <a:spcAft>
                          <a:spcPts val="0"/>
                        </a:spcAft>
                      </a:pPr>
                      <a:r>
                        <a:rPr lang="en-US" sz="2200" dirty="0">
                          <a:effectLst/>
                          <a:latin typeface="arial"/>
                        </a:rPr>
                        <a:t>Noun</a:t>
                      </a:r>
                    </a:p>
                  </a:txBody>
                  <a:tcPr anchor="ctr">
                    <a:lnL>
                      <a:noFill/>
                    </a:lnL>
                    <a:lnR>
                      <a:noFill/>
                    </a:lnR>
                    <a:lnT>
                      <a:noFill/>
                    </a:lnT>
                    <a:lnB>
                      <a:noFill/>
                    </a:lnB>
                  </a:tcPr>
                </a:tc>
              </a:tr>
              <a:tr h="1537140">
                <a:tc>
                  <a:txBody>
                    <a:bodyPr/>
                    <a:lstStyle/>
                    <a:p>
                      <a:pPr marL="0" marR="0">
                        <a:spcBef>
                          <a:spcPts val="0"/>
                        </a:spcBef>
                        <a:spcAft>
                          <a:spcPts val="0"/>
                        </a:spcAft>
                        <a:buFont typeface="+mj-lt"/>
                        <a:buAutoNum type="arabicPeriod"/>
                      </a:pPr>
                      <a:r>
                        <a:rPr lang="en-US" sz="2200" dirty="0">
                          <a:effectLst/>
                          <a:latin typeface="arial"/>
                        </a:rPr>
                        <a:t>A note by way of explanation or comment added to a text or diagram.</a:t>
                      </a:r>
                    </a:p>
                    <a:p>
                      <a:pPr marL="0" marR="0">
                        <a:spcBef>
                          <a:spcPts val="0"/>
                        </a:spcBef>
                        <a:spcAft>
                          <a:spcPts val="0"/>
                        </a:spcAft>
                        <a:buFont typeface="+mj-lt"/>
                        <a:buAutoNum type="arabicPeriod"/>
                      </a:pPr>
                      <a:r>
                        <a:rPr lang="en-US" sz="2200" dirty="0">
                          <a:effectLst/>
                          <a:latin typeface="arial"/>
                        </a:rPr>
                        <a:t>The action of annotating a text or diagram.</a:t>
                      </a:r>
                    </a:p>
                  </a:txBody>
                  <a:tcPr anchor="ctr">
                    <a:lnL>
                      <a:noFill/>
                    </a:lnL>
                    <a:lnR>
                      <a:noFill/>
                    </a:lnR>
                    <a:lnT>
                      <a:noFill/>
                    </a:lnT>
                    <a:lnB>
                      <a:noFill/>
                    </a:lnB>
                  </a:tcPr>
                </a:tc>
              </a:tr>
              <a:tr h="457872">
                <a:tc>
                  <a:txBody>
                    <a:bodyPr/>
                    <a:lstStyle/>
                    <a:p>
                      <a:pPr marL="0" marR="0">
                        <a:spcBef>
                          <a:spcPts val="0"/>
                        </a:spcBef>
                        <a:spcAft>
                          <a:spcPts val="0"/>
                        </a:spcAft>
                      </a:pPr>
                      <a:endParaRPr lang="en-US" sz="2200" dirty="0">
                        <a:effectLst/>
                        <a:latin typeface="arial"/>
                      </a:endParaRPr>
                    </a:p>
                  </a:txBody>
                  <a:tcPr anchor="ctr">
                    <a:lnL>
                      <a:noFill/>
                    </a:lnL>
                    <a:lnR>
                      <a:noFill/>
                    </a:lnR>
                    <a:lnT>
                      <a:noFill/>
                    </a:lnT>
                    <a:lnB>
                      <a:noFill/>
                    </a:lnB>
                  </a:tcPr>
                </a:tc>
              </a:tr>
              <a:tr h="457872">
                <a:tc>
                  <a:txBody>
                    <a:bodyPr/>
                    <a:lstStyle/>
                    <a:p>
                      <a:pPr marL="0" marR="0" fontAlgn="t">
                        <a:spcBef>
                          <a:spcPts val="0"/>
                        </a:spcBef>
                        <a:spcAft>
                          <a:spcPts val="0"/>
                        </a:spcAft>
                      </a:pPr>
                      <a:r>
                        <a:rPr lang="en-US" sz="2200" dirty="0">
                          <a:effectLst/>
                          <a:latin typeface="arial"/>
                        </a:rPr>
                        <a:t>Synonyms</a:t>
                      </a:r>
                    </a:p>
                  </a:txBody>
                  <a:tcPr marR="47625">
                    <a:lnL>
                      <a:noFill/>
                    </a:lnL>
                    <a:lnR>
                      <a:noFill/>
                    </a:lnR>
                    <a:lnT>
                      <a:noFill/>
                    </a:lnT>
                    <a:lnB>
                      <a:noFill/>
                    </a:lnB>
                  </a:tcPr>
                </a:tc>
              </a:tr>
              <a:tr h="137245">
                <a:tc>
                  <a:txBody>
                    <a:bodyPr/>
                    <a:lstStyle/>
                    <a:p>
                      <a:pPr marL="0" marR="0" fontAlgn="t">
                        <a:spcBef>
                          <a:spcPts val="0"/>
                        </a:spcBef>
                        <a:spcAft>
                          <a:spcPts val="0"/>
                        </a:spcAft>
                      </a:pPr>
                      <a:r>
                        <a:rPr lang="en-US" sz="2200" dirty="0">
                          <a:effectLst/>
                          <a:latin typeface="arial"/>
                        </a:rPr>
                        <a:t>note - comment - gloss - remark - notation - commentary</a:t>
                      </a:r>
                    </a:p>
                  </a:txBody>
                  <a:tcPr anchor="ctr">
                    <a:lnL>
                      <a:noFill/>
                    </a:lnL>
                    <a:lnR>
                      <a:noFill/>
                    </a:lnR>
                    <a:lnT>
                      <a:noFill/>
                    </a:lnT>
                    <a:lnB>
                      <a:noFill/>
                    </a:lnB>
                  </a:tcPr>
                </a:tc>
              </a:tr>
            </a:tbl>
          </a:graphicData>
        </a:graphic>
      </p:graphicFrame>
      <p:sp>
        <p:nvSpPr>
          <p:cNvPr id="5" name="Rectangle 1"/>
          <p:cNvSpPr>
            <a:spLocks noChangeArrowheads="1"/>
          </p:cNvSpPr>
          <p:nvPr/>
        </p:nvSpPr>
        <p:spPr bwMode="auto">
          <a:xfrm>
            <a:off x="304800" y="1828800"/>
            <a:ext cx="196367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itchFamily="34" charset="0"/>
                <a:cs typeface="Arial" pitchFamily="34" charset="0"/>
              </a:rPr>
              <a:t>an·no·ta·tion</a:t>
            </a:r>
            <a:r>
              <a:rPr kumimoji="0" lang="en-US" sz="24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/ˌ</a:t>
            </a:r>
            <a:r>
              <a:rPr kumimoji="0" lang="en-US" sz="2400" b="0" i="0" u="none" strike="noStrike" cap="none" normalizeH="0" baseline="0" dirty="0" err="1" smtClean="0">
                <a:ln>
                  <a:noFill/>
                </a:ln>
                <a:solidFill>
                  <a:schemeClr val="tx1"/>
                </a:solidFill>
                <a:effectLst/>
                <a:latin typeface="Arial" pitchFamily="34" charset="0"/>
                <a:cs typeface="Arial" pitchFamily="34" charset="0"/>
              </a:rPr>
              <a:t>anəˈtāSHən</a:t>
            </a:r>
            <a:r>
              <a:rPr kumimoji="0" lang="en-US" sz="24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3048000"/>
            <a:ext cx="1295400" cy="3200876"/>
          </a:xfrm>
          <a:prstGeom prst="rect">
            <a:avLst/>
          </a:prstGeom>
          <a:noFill/>
        </p:spPr>
        <p:txBody>
          <a:bodyPr wrap="square" rtlCol="0">
            <a:spAutoFit/>
          </a:bodyPr>
          <a:lstStyle/>
          <a:p>
            <a:r>
              <a:rPr lang="en-US" sz="4000" dirty="0" smtClean="0">
                <a:solidFill>
                  <a:srgbClr val="FF0066"/>
                </a:solidFill>
              </a:rPr>
              <a:t>P</a:t>
            </a:r>
          </a:p>
          <a:p>
            <a:r>
              <a:rPr lang="en-US" sz="4000" dirty="0" smtClean="0">
                <a:solidFill>
                  <a:srgbClr val="FF0066"/>
                </a:solidFill>
              </a:rPr>
              <a:t>?</a:t>
            </a:r>
          </a:p>
          <a:p>
            <a:r>
              <a:rPr lang="en-US" sz="4000" dirty="0" smtClean="0">
                <a:solidFill>
                  <a:srgbClr val="FF0066"/>
                </a:solidFill>
              </a:rPr>
              <a:t>*</a:t>
            </a:r>
          </a:p>
          <a:p>
            <a:endParaRPr lang="en-US" sz="1200" b="1" dirty="0" smtClean="0">
              <a:solidFill>
                <a:srgbClr val="FF0066"/>
              </a:solidFill>
            </a:endParaRPr>
          </a:p>
          <a:p>
            <a:r>
              <a:rPr lang="en-US" sz="1200" b="1" dirty="0" smtClean="0">
                <a:solidFill>
                  <a:srgbClr val="FF0066"/>
                </a:solidFill>
              </a:rPr>
              <a:t>______________</a:t>
            </a:r>
          </a:p>
          <a:p>
            <a:endParaRPr lang="en-US" dirty="0"/>
          </a:p>
          <a:p>
            <a:r>
              <a:rPr lang="en-US" sz="4000" dirty="0" smtClean="0">
                <a:solidFill>
                  <a:srgbClr val="FF0066"/>
                </a:solidFill>
              </a:rPr>
              <a:t>+/-/=</a:t>
            </a:r>
            <a:endParaRPr lang="en-US" sz="4000" dirty="0">
              <a:solidFill>
                <a:srgbClr val="FF0066"/>
              </a:solidFill>
            </a:endParaRPr>
          </a:p>
        </p:txBody>
      </p:sp>
      <p:sp>
        <p:nvSpPr>
          <p:cNvPr id="9" name="Oval 8"/>
          <p:cNvSpPr/>
          <p:nvPr/>
        </p:nvSpPr>
        <p:spPr>
          <a:xfrm>
            <a:off x="685800" y="4800600"/>
            <a:ext cx="990600" cy="304800"/>
          </a:xfrm>
          <a:prstGeom prst="ellipse">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622" y="1143000"/>
            <a:ext cx="1600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049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2352797"/>
              </p:ext>
            </p:extLst>
          </p:nvPr>
        </p:nvGraphicFramePr>
        <p:xfrm>
          <a:off x="2362200" y="2458998"/>
          <a:ext cx="5990077" cy="4643424"/>
        </p:xfrm>
        <a:graphic>
          <a:graphicData uri="http://schemas.openxmlformats.org/drawingml/2006/table">
            <a:tbl>
              <a:tblPr/>
              <a:tblGrid>
                <a:gridCol w="5990077"/>
              </a:tblGrid>
              <a:tr h="431952">
                <a:tc>
                  <a:txBody>
                    <a:bodyPr/>
                    <a:lstStyle/>
                    <a:p>
                      <a:pPr marL="0" marR="0">
                        <a:spcBef>
                          <a:spcPts val="0"/>
                        </a:spcBef>
                        <a:spcAft>
                          <a:spcPts val="0"/>
                        </a:spcAft>
                      </a:pPr>
                      <a:r>
                        <a:rPr lang="en-US" sz="2200" dirty="0" smtClean="0">
                          <a:effectLst/>
                          <a:latin typeface="arial"/>
                        </a:rPr>
                        <a:t>Noun</a:t>
                      </a:r>
                      <a:endParaRPr lang="en-US" sz="2200" dirty="0">
                        <a:effectLst/>
                        <a:latin typeface="arial"/>
                      </a:endParaRPr>
                    </a:p>
                  </a:txBody>
                  <a:tcPr anchor="ctr">
                    <a:lnL>
                      <a:noFill/>
                    </a:lnL>
                    <a:lnR>
                      <a:noFill/>
                    </a:lnR>
                    <a:lnT>
                      <a:noFill/>
                    </a:lnT>
                    <a:lnB>
                      <a:noFill/>
                    </a:lnB>
                  </a:tcPr>
                </a:tc>
              </a:tr>
              <a:tr h="2468298">
                <a:tc>
                  <a:txBody>
                    <a:bodyPr/>
                    <a:lstStyle/>
                    <a:p>
                      <a:pPr marL="342900" marR="0" indent="-342900">
                        <a:spcBef>
                          <a:spcPts val="0"/>
                        </a:spcBef>
                        <a:spcAft>
                          <a:spcPts val="0"/>
                        </a:spcAft>
                        <a:buAutoNum type="arabicPeriod"/>
                      </a:pPr>
                      <a:r>
                        <a:rPr lang="en-US" sz="2200" dirty="0" smtClean="0">
                          <a:effectLst/>
                          <a:latin typeface="arial"/>
                        </a:rPr>
                        <a:t>A </a:t>
                      </a:r>
                      <a:r>
                        <a:rPr lang="en-US" sz="2200" dirty="0">
                          <a:effectLst/>
                          <a:latin typeface="arial"/>
                        </a:rPr>
                        <a:t>commentator who writes notes to a text</a:t>
                      </a:r>
                      <a:r>
                        <a:rPr lang="en-US" sz="2200" dirty="0" smtClean="0">
                          <a:effectLst/>
                          <a:latin typeface="arial"/>
                        </a:rPr>
                        <a:t>.</a:t>
                      </a:r>
                    </a:p>
                    <a:p>
                      <a:pPr marL="342900" marR="0" indent="-342900">
                        <a:spcBef>
                          <a:spcPts val="0"/>
                        </a:spcBef>
                        <a:spcAft>
                          <a:spcPts val="0"/>
                        </a:spcAft>
                        <a:buAutoNum type="arabicPeriod"/>
                      </a:pPr>
                      <a:r>
                        <a:rPr lang="en-US" sz="2200" dirty="0" smtClean="0">
                          <a:effectLst/>
                          <a:latin typeface="arial"/>
                        </a:rPr>
                        <a:t>A student who takes deliberate actions to understand text.</a:t>
                      </a:r>
                      <a:r>
                        <a:rPr lang="en-US" sz="2200" baseline="0" dirty="0" smtClean="0">
                          <a:effectLst/>
                          <a:latin typeface="arial"/>
                        </a:rPr>
                        <a:t> </a:t>
                      </a:r>
                    </a:p>
                    <a:p>
                      <a:pPr marL="342900" marR="0" indent="-342900">
                        <a:spcBef>
                          <a:spcPts val="0"/>
                        </a:spcBef>
                        <a:spcAft>
                          <a:spcPts val="0"/>
                        </a:spcAft>
                        <a:buAutoNum type="arabicPeriod"/>
                      </a:pPr>
                      <a:r>
                        <a:rPr lang="en-US" sz="2200" baseline="0" dirty="0" smtClean="0">
                          <a:effectLst/>
                          <a:latin typeface="arial"/>
                        </a:rPr>
                        <a:t>You do!  </a:t>
                      </a:r>
                    </a:p>
                    <a:p>
                      <a:pPr marL="342900" marR="0" indent="-342900">
                        <a:spcBef>
                          <a:spcPts val="0"/>
                        </a:spcBef>
                        <a:spcAft>
                          <a:spcPts val="0"/>
                        </a:spcAft>
                        <a:buAutoNum type="arabicPeriod"/>
                      </a:pPr>
                      <a:endParaRPr lang="en-US" sz="2200" baseline="0" dirty="0" smtClean="0">
                        <a:effectLst/>
                        <a:latin typeface="arial"/>
                      </a:endParaRPr>
                    </a:p>
                    <a:p>
                      <a:pPr marL="0" marR="0" indent="0">
                        <a:spcBef>
                          <a:spcPts val="0"/>
                        </a:spcBef>
                        <a:spcAft>
                          <a:spcPts val="0"/>
                        </a:spcAft>
                        <a:buNone/>
                      </a:pPr>
                      <a:r>
                        <a:rPr lang="en-US" sz="2200" baseline="0" dirty="0" smtClean="0">
                          <a:effectLst/>
                          <a:latin typeface="arial"/>
                        </a:rPr>
                        <a:t>Synonyms</a:t>
                      </a:r>
                    </a:p>
                    <a:p>
                      <a:pPr marL="0" marR="0" indent="0">
                        <a:spcBef>
                          <a:spcPts val="0"/>
                        </a:spcBef>
                        <a:spcAft>
                          <a:spcPts val="0"/>
                        </a:spcAft>
                        <a:buNone/>
                      </a:pPr>
                      <a:r>
                        <a:rPr lang="en-US" sz="2200" baseline="0" dirty="0" smtClean="0">
                          <a:effectLst/>
                          <a:latin typeface="arial"/>
                        </a:rPr>
                        <a:t>reader, student, </a:t>
                      </a:r>
                    </a:p>
                    <a:p>
                      <a:pPr marL="0" marR="0" indent="0">
                        <a:spcBef>
                          <a:spcPts val="0"/>
                        </a:spcBef>
                        <a:spcAft>
                          <a:spcPts val="0"/>
                        </a:spcAft>
                        <a:buNone/>
                      </a:pPr>
                      <a:r>
                        <a:rPr lang="en-US" sz="2200" baseline="0" dirty="0" smtClean="0">
                          <a:effectLst/>
                          <a:latin typeface="arial"/>
                        </a:rPr>
                        <a:t>commentator, genius </a:t>
                      </a:r>
                    </a:p>
                    <a:p>
                      <a:pPr marL="0" marR="0" indent="0">
                        <a:spcBef>
                          <a:spcPts val="0"/>
                        </a:spcBef>
                        <a:spcAft>
                          <a:spcPts val="0"/>
                        </a:spcAft>
                        <a:buNone/>
                      </a:pPr>
                      <a:endParaRPr lang="en-US" sz="2200" dirty="0" smtClean="0">
                        <a:effectLst/>
                        <a:latin typeface="arial"/>
                      </a:endParaRPr>
                    </a:p>
                    <a:p>
                      <a:pPr marL="0" marR="0">
                        <a:spcBef>
                          <a:spcPts val="0"/>
                        </a:spcBef>
                        <a:spcAft>
                          <a:spcPts val="0"/>
                        </a:spcAft>
                      </a:pPr>
                      <a:endParaRPr lang="en-US" sz="2200" dirty="0" smtClean="0">
                        <a:effectLst/>
                        <a:latin typeface="arial"/>
                      </a:endParaRPr>
                    </a:p>
                    <a:p>
                      <a:pPr marL="0" marR="0">
                        <a:spcBef>
                          <a:spcPts val="0"/>
                        </a:spcBef>
                        <a:spcAft>
                          <a:spcPts val="0"/>
                        </a:spcAft>
                      </a:pPr>
                      <a:endParaRPr lang="en-US" sz="2200" dirty="0">
                        <a:effectLst/>
                        <a:latin typeface="arial"/>
                      </a:endParaRPr>
                    </a:p>
                  </a:txBody>
                  <a:tcPr anchor="ctr">
                    <a:lnL>
                      <a:noFill/>
                    </a:lnL>
                    <a:lnR>
                      <a:noFill/>
                    </a:lnR>
                    <a:lnT>
                      <a:noFill/>
                    </a:lnT>
                    <a:lnB>
                      <a:noFill/>
                    </a:lnB>
                  </a:tcPr>
                </a:tc>
              </a:tr>
              <a:tr h="431952">
                <a:tc>
                  <a:txBody>
                    <a:bodyPr/>
                    <a:lstStyle/>
                    <a:p>
                      <a:pPr marL="0" marR="0">
                        <a:spcBef>
                          <a:spcPts val="0"/>
                        </a:spcBef>
                        <a:spcAft>
                          <a:spcPts val="0"/>
                        </a:spcAft>
                      </a:pPr>
                      <a:endParaRPr lang="en-US" sz="2200" dirty="0">
                        <a:effectLst/>
                        <a:latin typeface="arial"/>
                      </a:endParaRPr>
                    </a:p>
                  </a:txBody>
                  <a:tcPr anchor="ctr">
                    <a:lnL>
                      <a:noFill/>
                    </a:lnL>
                    <a:lnR>
                      <a:noFill/>
                    </a:lnR>
                    <a:lnT>
                      <a:noFill/>
                    </a:lnT>
                    <a:lnB>
                      <a:noFill/>
                    </a:lnB>
                  </a:tcPr>
                </a:tc>
              </a:tr>
            </a:tbl>
          </a:graphicData>
        </a:graphic>
      </p:graphicFrame>
      <p:sp>
        <p:nvSpPr>
          <p:cNvPr id="3" name="Title 2"/>
          <p:cNvSpPr>
            <a:spLocks noGrp="1"/>
          </p:cNvSpPr>
          <p:nvPr>
            <p:ph type="title"/>
          </p:nvPr>
        </p:nvSpPr>
        <p:spPr/>
        <p:txBody>
          <a:bodyPr/>
          <a:lstStyle/>
          <a:p>
            <a:r>
              <a:rPr lang="en-US" dirty="0" smtClean="0"/>
              <a:t>Who makes annotations? </a:t>
            </a:r>
            <a:endParaRPr lang="en-US" dirty="0"/>
          </a:p>
        </p:txBody>
      </p:sp>
      <p:sp>
        <p:nvSpPr>
          <p:cNvPr id="5" name="Rectangle 1"/>
          <p:cNvSpPr>
            <a:spLocks noChangeArrowheads="1"/>
          </p:cNvSpPr>
          <p:nvPr/>
        </p:nvSpPr>
        <p:spPr bwMode="auto">
          <a:xfrm>
            <a:off x="871538" y="2362200"/>
            <a:ext cx="2199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66940" y="1905000"/>
            <a:ext cx="1689886" cy="1107996"/>
          </a:xfrm>
          <a:prstGeom prst="rect">
            <a:avLst/>
          </a:prstGeom>
        </p:spPr>
        <p:txBody>
          <a:bodyPr wrap="none">
            <a:spAutoFit/>
          </a:bodyPr>
          <a:lstStyle/>
          <a:p>
            <a:r>
              <a:rPr lang="en-US" sz="2400" b="1" dirty="0">
                <a:latin typeface="Arial" pitchFamily="34" charset="0"/>
                <a:cs typeface="Arial" pitchFamily="34" charset="0"/>
              </a:rPr>
              <a:t>a</a:t>
            </a:r>
            <a:r>
              <a:rPr kumimoji="0" lang="en-US" sz="2400" b="1" i="0" u="none" strike="noStrike" cap="none" normalizeH="0" baseline="0" dirty="0" smtClean="0">
                <a:ln>
                  <a:noFill/>
                </a:ln>
                <a:solidFill>
                  <a:schemeClr val="tx1"/>
                </a:solidFill>
                <a:effectLst/>
                <a:latin typeface="Arial" pitchFamily="34" charset="0"/>
                <a:cs typeface="Arial" pitchFamily="34" charset="0"/>
              </a:rPr>
              <a:t>nnotator</a:t>
            </a:r>
          </a:p>
          <a:p>
            <a:pPr lvl="0"/>
            <a:r>
              <a:rPr kumimoji="0" lang="en-US" sz="2400" b="0" i="0" u="none" strike="noStrike" cap="none" normalizeH="0" baseline="0" dirty="0" smtClean="0">
                <a:ln>
                  <a:noFill/>
                </a:ln>
                <a:solidFill>
                  <a:schemeClr val="tx1"/>
                </a:solidFill>
                <a:effectLst/>
                <a:latin typeface="Arial" pitchFamily="34" charset="0"/>
                <a:cs typeface="Arial" pitchFamily="34" charset="0"/>
              </a:rPr>
              <a:t>/ˈ</a:t>
            </a:r>
            <a:r>
              <a:rPr kumimoji="0" lang="en-US" sz="2400" b="0" i="0" u="none" strike="noStrike" cap="none" normalizeH="0" baseline="0" dirty="0" err="1" smtClean="0">
                <a:ln>
                  <a:noFill/>
                </a:ln>
                <a:solidFill>
                  <a:schemeClr val="tx1"/>
                </a:solidFill>
                <a:effectLst/>
                <a:latin typeface="Arial" pitchFamily="34" charset="0"/>
                <a:cs typeface="Arial" pitchFamily="34" charset="0"/>
              </a:rPr>
              <a:t>anəˌtāt</a:t>
            </a:r>
            <a:r>
              <a:rPr kumimoji="0" lang="en-US" sz="2400" b="0" i="0" u="none" strike="noStrike" cap="none" normalizeH="0" baseline="0" dirty="0" smtClean="0">
                <a:ln>
                  <a:noFill/>
                </a:ln>
                <a:solidFill>
                  <a:schemeClr val="tx1"/>
                </a:solidFill>
                <a:effectLst/>
                <a:latin typeface="Arial" pitchFamily="34" charset="0"/>
                <a:cs typeface="Arial" pitchFamily="34" charset="0"/>
              </a:rPr>
              <a:t>/or</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93" y="3200400"/>
            <a:ext cx="15240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8100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091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8800"/>
            <a:ext cx="7408333" cy="3450696"/>
          </a:xfrm>
        </p:spPr>
        <p:txBody>
          <a:bodyPr>
            <a:normAutofit/>
          </a:bodyPr>
          <a:lstStyle/>
          <a:p>
            <a:pPr marL="0" indent="0">
              <a:buNone/>
            </a:pPr>
            <a:r>
              <a:rPr lang="en-US" dirty="0" smtClean="0"/>
              <a:t>You were right- </a:t>
            </a:r>
          </a:p>
          <a:p>
            <a:pPr marL="0" indent="0">
              <a:buNone/>
            </a:pPr>
            <a:r>
              <a:rPr lang="en-US" dirty="0"/>
              <a:t>	</a:t>
            </a:r>
            <a:endParaRPr lang="en-US" dirty="0" smtClean="0"/>
          </a:p>
          <a:p>
            <a:pPr marL="0" indent="0">
              <a:buNone/>
            </a:pPr>
            <a:r>
              <a:rPr lang="en-US" dirty="0"/>
              <a:t>	</a:t>
            </a:r>
            <a:r>
              <a:rPr lang="en-US" dirty="0" smtClean="0"/>
              <a:t>Good readers annotate throughout the stages of 	the reading process.  </a:t>
            </a:r>
          </a:p>
          <a:p>
            <a:pPr marL="0" indent="0">
              <a:buNone/>
            </a:pPr>
            <a:endParaRPr lang="en-US" dirty="0"/>
          </a:p>
        </p:txBody>
      </p:sp>
      <p:sp>
        <p:nvSpPr>
          <p:cNvPr id="3" name="Title 2"/>
          <p:cNvSpPr>
            <a:spLocks noGrp="1"/>
          </p:cNvSpPr>
          <p:nvPr>
            <p:ph type="title"/>
          </p:nvPr>
        </p:nvSpPr>
        <p:spPr/>
        <p:txBody>
          <a:bodyPr/>
          <a:lstStyle/>
          <a:p>
            <a:r>
              <a:rPr lang="en-US" dirty="0" smtClean="0"/>
              <a:t>When do good readers annotate?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505200"/>
            <a:ext cx="387896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0236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09600" y="2743200"/>
            <a:ext cx="7408862" cy="3429000"/>
          </a:xfrm>
        </p:spPr>
        <p:txBody>
          <a:bodyPr>
            <a:normAutofit/>
          </a:bodyPr>
          <a:lstStyle/>
          <a:p>
            <a:pPr marL="457200" indent="-457200">
              <a:buAutoNum type="arabicPeriod"/>
            </a:pPr>
            <a:r>
              <a:rPr lang="en-US" dirty="0" smtClean="0">
                <a:solidFill>
                  <a:srgbClr val="FF0000"/>
                </a:solidFill>
              </a:rPr>
              <a:t>Before </a:t>
            </a:r>
            <a:r>
              <a:rPr lang="en-US" dirty="0" smtClean="0">
                <a:solidFill>
                  <a:srgbClr val="FF0000"/>
                </a:solidFill>
              </a:rPr>
              <a:t>Reading</a:t>
            </a:r>
          </a:p>
          <a:p>
            <a:pPr lvl="1"/>
            <a:r>
              <a:rPr lang="en-US" dirty="0" smtClean="0">
                <a:solidFill>
                  <a:srgbClr val="FF0000"/>
                </a:solidFill>
              </a:rPr>
              <a:t>Survey</a:t>
            </a:r>
            <a:endParaRPr lang="en-US" dirty="0" smtClean="0">
              <a:solidFill>
                <a:srgbClr val="FF0000"/>
              </a:solidFill>
            </a:endParaRPr>
          </a:p>
          <a:p>
            <a:pPr marL="457200" indent="-457200">
              <a:buAutoNum type="arabicPeriod"/>
            </a:pPr>
            <a:r>
              <a:rPr lang="en-US" dirty="0" smtClean="0">
                <a:solidFill>
                  <a:srgbClr val="FF0000"/>
                </a:solidFill>
              </a:rPr>
              <a:t>While </a:t>
            </a:r>
            <a:r>
              <a:rPr lang="en-US" dirty="0" smtClean="0">
                <a:solidFill>
                  <a:srgbClr val="FF0000"/>
                </a:solidFill>
              </a:rPr>
              <a:t>Reading</a:t>
            </a:r>
          </a:p>
          <a:p>
            <a:pPr lvl="1"/>
            <a:r>
              <a:rPr lang="en-US" dirty="0" smtClean="0">
                <a:solidFill>
                  <a:srgbClr val="FF0000"/>
                </a:solidFill>
              </a:rPr>
              <a:t>Read</a:t>
            </a:r>
            <a:endParaRPr lang="en-US" dirty="0" smtClean="0">
              <a:solidFill>
                <a:srgbClr val="FF0000"/>
              </a:solidFill>
            </a:endParaRPr>
          </a:p>
          <a:p>
            <a:pPr lvl="1"/>
            <a:r>
              <a:rPr lang="en-US" dirty="0" smtClean="0">
                <a:solidFill>
                  <a:srgbClr val="FF0000"/>
                </a:solidFill>
              </a:rPr>
              <a:t>Recite</a:t>
            </a:r>
          </a:p>
          <a:p>
            <a:pPr lvl="1"/>
            <a:r>
              <a:rPr lang="en-US" dirty="0" smtClean="0">
                <a:solidFill>
                  <a:srgbClr val="FF0000"/>
                </a:solidFill>
              </a:rPr>
              <a:t>Record</a:t>
            </a:r>
            <a:endParaRPr lang="en-US" dirty="0" smtClean="0">
              <a:solidFill>
                <a:srgbClr val="FF0000"/>
              </a:solidFill>
            </a:endParaRPr>
          </a:p>
          <a:p>
            <a:pPr marL="457200" indent="-457200">
              <a:buAutoNum type="arabicPeriod"/>
            </a:pPr>
            <a:r>
              <a:rPr lang="en-US" dirty="0" smtClean="0">
                <a:solidFill>
                  <a:srgbClr val="FF0000"/>
                </a:solidFill>
              </a:rPr>
              <a:t>After </a:t>
            </a:r>
            <a:r>
              <a:rPr lang="en-US" dirty="0" smtClean="0">
                <a:solidFill>
                  <a:srgbClr val="FF0000"/>
                </a:solidFill>
              </a:rPr>
              <a:t>Reading</a:t>
            </a:r>
          </a:p>
          <a:p>
            <a:pPr lvl="1"/>
            <a:r>
              <a:rPr lang="en-US" dirty="0" smtClean="0">
                <a:solidFill>
                  <a:srgbClr val="FF0000"/>
                </a:solidFill>
              </a:rPr>
              <a:t>Review</a:t>
            </a:r>
            <a:endParaRPr lang="en-US" dirty="0" smtClean="0">
              <a:solidFill>
                <a:srgbClr val="FF0000"/>
              </a:solidFill>
            </a:endParaRPr>
          </a:p>
          <a:p>
            <a:pPr marL="0" indent="0">
              <a:buNone/>
            </a:pPr>
            <a:endParaRPr lang="en-US" dirty="0" smtClean="0">
              <a:solidFill>
                <a:srgbClr val="FF0000"/>
              </a:solidFill>
            </a:endParaRPr>
          </a:p>
        </p:txBody>
      </p:sp>
      <p:sp>
        <p:nvSpPr>
          <p:cNvPr id="7" name="Title 2"/>
          <p:cNvSpPr>
            <a:spLocks noGrp="1"/>
          </p:cNvSpPr>
          <p:nvPr>
            <p:ph type="title" idx="4294967295"/>
          </p:nvPr>
        </p:nvSpPr>
        <p:spPr>
          <a:xfrm>
            <a:off x="0" y="338138"/>
            <a:ext cx="8229600" cy="1252537"/>
          </a:xfrm>
        </p:spPr>
        <p:txBody>
          <a:bodyPr>
            <a:normAutofit/>
          </a:bodyPr>
          <a:lstStyle/>
          <a:p>
            <a:r>
              <a:rPr lang="en-US" sz="2800" dirty="0" smtClean="0">
                <a:solidFill>
                  <a:schemeClr val="tx2"/>
                </a:solidFill>
              </a:rPr>
              <a:t>The Reading Process: </a:t>
            </a:r>
            <a:r>
              <a:rPr lang="en-US" sz="2800" dirty="0">
                <a:solidFill>
                  <a:schemeClr val="tx2"/>
                </a:solidFill>
              </a:rPr>
              <a:t>A</a:t>
            </a:r>
            <a:r>
              <a:rPr lang="en-US" sz="2800" dirty="0" smtClean="0">
                <a:solidFill>
                  <a:schemeClr val="tx2"/>
                </a:solidFill>
              </a:rPr>
              <a:t>nnotate throughout all three stages of the reading process.  </a:t>
            </a:r>
            <a:endParaRPr lang="en-US" sz="2800" dirty="0">
              <a:solidFill>
                <a:schemeClr val="tx2"/>
              </a:solidFill>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663" y="2438400"/>
            <a:ext cx="5482080"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5346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00200"/>
            <a:ext cx="7408333" cy="3450696"/>
          </a:xfrm>
        </p:spPr>
        <p:txBody>
          <a:bodyPr>
            <a:normAutofit/>
          </a:bodyPr>
          <a:lstStyle/>
          <a:p>
            <a:pPr marL="0" indent="0">
              <a:buNone/>
            </a:pPr>
            <a:endParaRPr lang="en-US" dirty="0" smtClean="0"/>
          </a:p>
          <a:p>
            <a:pPr marL="0" indent="0">
              <a:buNone/>
            </a:pPr>
            <a:r>
              <a:rPr lang="en-US" dirty="0" smtClean="0"/>
              <a:t>If I take time to write all that stuff, I’m  going to have less time to read.  </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You’re Right!</a:t>
            </a:r>
            <a:endParaRPr lang="en-US" dirty="0"/>
          </a:p>
        </p:txBody>
      </p:sp>
      <p:sp>
        <p:nvSpPr>
          <p:cNvPr id="3" name="Title 2"/>
          <p:cNvSpPr>
            <a:spLocks noGrp="1"/>
          </p:cNvSpPr>
          <p:nvPr>
            <p:ph type="title"/>
          </p:nvPr>
        </p:nvSpPr>
        <p:spPr/>
        <p:txBody>
          <a:bodyPr/>
          <a:lstStyle/>
          <a:p>
            <a:r>
              <a:rPr lang="en-US" dirty="0" smtClean="0"/>
              <a:t>You’re thinking….</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698" y="2743200"/>
            <a:ext cx="4762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114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24000"/>
            <a:ext cx="7408333" cy="3450696"/>
          </a:xfrm>
        </p:spPr>
        <p:txBody>
          <a:bodyPr/>
          <a:lstStyle/>
          <a:p>
            <a:pPr marL="0" indent="0">
              <a:buNone/>
            </a:pPr>
            <a:endParaRPr lang="en-US" dirty="0" smtClean="0"/>
          </a:p>
          <a:p>
            <a:pPr marL="0" indent="0">
              <a:buNone/>
            </a:pPr>
            <a:endParaRPr lang="en-US" dirty="0"/>
          </a:p>
          <a:p>
            <a:pPr marL="0" indent="0">
              <a:buNone/>
            </a:pPr>
            <a:r>
              <a:rPr lang="en-US" dirty="0" smtClean="0"/>
              <a:t>The great thing about annotation is that we can abbreviate and use symbols to save time!</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Abbreviate!</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00400"/>
            <a:ext cx="414648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2325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3600"/>
            <a:ext cx="7408333" cy="3992563"/>
          </a:xfrm>
        </p:spPr>
        <p:txBody>
          <a:bodyPr>
            <a:normAutofit/>
          </a:bodyPr>
          <a:lstStyle/>
          <a:p>
            <a:pPr marL="0" indent="0">
              <a:buNone/>
            </a:pPr>
            <a:r>
              <a:rPr lang="en-US" b="1" u="sng" dirty="0" smtClean="0"/>
              <a:t>Survey</a:t>
            </a:r>
          </a:p>
          <a:p>
            <a:pPr marL="0" indent="0">
              <a:buNone/>
            </a:pPr>
            <a:r>
              <a:rPr lang="en-US" dirty="0" smtClean="0"/>
              <a:t>Connect </a:t>
            </a:r>
            <a:r>
              <a:rPr lang="en-US" dirty="0" smtClean="0"/>
              <a:t>to the title</a:t>
            </a:r>
          </a:p>
          <a:p>
            <a:pPr marL="0" indent="0">
              <a:buNone/>
            </a:pPr>
            <a:r>
              <a:rPr lang="en-US" dirty="0" smtClean="0"/>
              <a:t>Read the introduction	</a:t>
            </a:r>
          </a:p>
          <a:p>
            <a:pPr marL="0" indent="0">
              <a:buNone/>
            </a:pPr>
            <a:r>
              <a:rPr lang="en-US" dirty="0" smtClean="0"/>
              <a:t>LOOK through the </a:t>
            </a:r>
            <a:r>
              <a:rPr lang="en-US" dirty="0" smtClean="0"/>
              <a:t>chapter</a:t>
            </a:r>
          </a:p>
          <a:p>
            <a:pPr marL="0" indent="0">
              <a:buNone/>
            </a:pPr>
            <a:r>
              <a:rPr lang="en-US" dirty="0"/>
              <a:t>	</a:t>
            </a:r>
            <a:r>
              <a:rPr lang="en-US" dirty="0" smtClean="0"/>
              <a:t>		</a:t>
            </a:r>
          </a:p>
          <a:p>
            <a:pPr marL="0" indent="0">
              <a:buNone/>
            </a:pPr>
            <a:r>
              <a:rPr lang="en-US" dirty="0"/>
              <a:t>	</a:t>
            </a:r>
            <a:r>
              <a:rPr lang="en-US" dirty="0" smtClean="0"/>
              <a:t>		Scan headings, summaries, </a:t>
            </a:r>
          </a:p>
          <a:p>
            <a:pPr marL="0" indent="0">
              <a:buNone/>
            </a:pPr>
            <a:r>
              <a:rPr lang="en-US" dirty="0"/>
              <a:t>	</a:t>
            </a:r>
            <a:r>
              <a:rPr lang="en-US" dirty="0" smtClean="0"/>
              <a:t>			activities, main points</a:t>
            </a:r>
          </a:p>
          <a:p>
            <a:pPr marL="0" indent="0">
              <a:buNone/>
            </a:pPr>
            <a:r>
              <a:rPr lang="en-US" dirty="0"/>
              <a:t>	</a:t>
            </a:r>
            <a:r>
              <a:rPr lang="en-US" dirty="0" smtClean="0"/>
              <a:t>		Look at Graphics</a:t>
            </a:r>
            <a:endParaRPr lang="en-US" dirty="0" smtClean="0"/>
          </a:p>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Annotation before you read: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536" y="41148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7699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8117</TotalTime>
  <Words>873</Words>
  <Application>Microsoft Office PowerPoint</Application>
  <PresentationFormat>On-screen Show (4:3)</PresentationFormat>
  <Paragraphs>255</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Waveform</vt:lpstr>
      <vt:lpstr>Annotation: In college, you can write in your book!</vt:lpstr>
      <vt:lpstr>How do students make annotations?</vt:lpstr>
      <vt:lpstr>What does annotation mean? </vt:lpstr>
      <vt:lpstr>Who makes annotations? </vt:lpstr>
      <vt:lpstr>When do good readers annotate?  </vt:lpstr>
      <vt:lpstr>The Reading Process: Annotate throughout all three stages of the reading process.  </vt:lpstr>
      <vt:lpstr>You’re thinking….</vt:lpstr>
      <vt:lpstr>Abbreviate!</vt:lpstr>
      <vt:lpstr>Annotation before you read:</vt:lpstr>
      <vt:lpstr>While You Survey</vt:lpstr>
      <vt:lpstr>Pre Reading: What is your  purpose for reading?  </vt:lpstr>
      <vt:lpstr>Pre Reading: What is the  Author’s Purpose</vt:lpstr>
      <vt:lpstr>Suggestions for Pre Reading Abbreviation</vt:lpstr>
      <vt:lpstr>For Example:  </vt:lpstr>
      <vt:lpstr>Annotation During Reading</vt:lpstr>
      <vt:lpstr>Annotate the essentials: Not everything is important! </vt:lpstr>
      <vt:lpstr>PowerPoint Presentation</vt:lpstr>
      <vt:lpstr>Vocabulary</vt:lpstr>
      <vt:lpstr>Ask Questions</vt:lpstr>
      <vt:lpstr>Make Connections</vt:lpstr>
      <vt:lpstr>Make Inferences</vt:lpstr>
      <vt:lpstr>Main Idea</vt:lpstr>
      <vt:lpstr>Main Idea: Stated or Implied? </vt:lpstr>
      <vt:lpstr>Summarize</vt:lpstr>
      <vt:lpstr>Analyze</vt:lpstr>
      <vt:lpstr>Take a second to look at it all together:  Review</vt:lpstr>
      <vt:lpstr>WHOA!!</vt:lpstr>
      <vt:lpstr>Let’s Reflect for a Minute</vt:lpstr>
    </vt:vector>
  </TitlesOfParts>
  <Company>Colorado Mountain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Annotation at a Glance</dc:title>
  <dc:creator>Weatherbie, Evan</dc:creator>
  <cp:lastModifiedBy>Weatherbie, Evan</cp:lastModifiedBy>
  <cp:revision>48</cp:revision>
  <dcterms:created xsi:type="dcterms:W3CDTF">2013-07-10T02:31:13Z</dcterms:created>
  <dcterms:modified xsi:type="dcterms:W3CDTF">2013-07-17T04:14:49Z</dcterms:modified>
</cp:coreProperties>
</file>