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8"/>
  </p:notesMasterIdLst>
  <p:handoutMasterIdLst>
    <p:handoutMasterId r:id="rId89"/>
  </p:handoutMasterIdLst>
  <p:sldIdLst>
    <p:sldId id="345" r:id="rId2"/>
    <p:sldId id="346" r:id="rId3"/>
    <p:sldId id="258" r:id="rId4"/>
    <p:sldId id="259" r:id="rId5"/>
    <p:sldId id="260" r:id="rId6"/>
    <p:sldId id="292" r:id="rId7"/>
    <p:sldId id="28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47" r:id="rId16"/>
    <p:sldId id="262" r:id="rId17"/>
    <p:sldId id="305" r:id="rId18"/>
    <p:sldId id="263" r:id="rId19"/>
    <p:sldId id="264" r:id="rId20"/>
    <p:sldId id="371" r:id="rId21"/>
    <p:sldId id="372" r:id="rId22"/>
    <p:sldId id="312" r:id="rId23"/>
    <p:sldId id="349" r:id="rId24"/>
    <p:sldId id="351" r:id="rId25"/>
    <p:sldId id="352" r:id="rId26"/>
    <p:sldId id="353" r:id="rId27"/>
    <p:sldId id="354" r:id="rId28"/>
    <p:sldId id="355" r:id="rId29"/>
    <p:sldId id="365" r:id="rId30"/>
    <p:sldId id="265" r:id="rId31"/>
    <p:sldId id="315" r:id="rId32"/>
    <p:sldId id="364" r:id="rId33"/>
    <p:sldId id="356" r:id="rId34"/>
    <p:sldId id="316" r:id="rId35"/>
    <p:sldId id="266" r:id="rId36"/>
    <p:sldId id="313" r:id="rId37"/>
    <p:sldId id="314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267" r:id="rId47"/>
    <p:sldId id="268" r:id="rId48"/>
    <p:sldId id="270" r:id="rId49"/>
    <p:sldId id="271" r:id="rId50"/>
    <p:sldId id="325" r:id="rId51"/>
    <p:sldId id="326" r:id="rId52"/>
    <p:sldId id="328" r:id="rId53"/>
    <p:sldId id="329" r:id="rId54"/>
    <p:sldId id="330" r:id="rId55"/>
    <p:sldId id="331" r:id="rId56"/>
    <p:sldId id="272" r:id="rId57"/>
    <p:sldId id="333" r:id="rId58"/>
    <p:sldId id="273" r:id="rId59"/>
    <p:sldId id="274" r:id="rId60"/>
    <p:sldId id="275" r:id="rId61"/>
    <p:sldId id="276" r:id="rId62"/>
    <p:sldId id="277" r:id="rId63"/>
    <p:sldId id="278" r:id="rId64"/>
    <p:sldId id="293" r:id="rId65"/>
    <p:sldId id="294" r:id="rId66"/>
    <p:sldId id="334" r:id="rId67"/>
    <p:sldId id="336" r:id="rId68"/>
    <p:sldId id="337" r:id="rId69"/>
    <p:sldId id="373" r:id="rId70"/>
    <p:sldId id="338" r:id="rId71"/>
    <p:sldId id="339" r:id="rId72"/>
    <p:sldId id="340" r:id="rId73"/>
    <p:sldId id="342" r:id="rId74"/>
    <p:sldId id="343" r:id="rId75"/>
    <p:sldId id="358" r:id="rId76"/>
    <p:sldId id="344" r:id="rId77"/>
    <p:sldId id="288" r:id="rId78"/>
    <p:sldId id="289" r:id="rId79"/>
    <p:sldId id="290" r:id="rId80"/>
    <p:sldId id="359" r:id="rId81"/>
    <p:sldId id="360" r:id="rId82"/>
    <p:sldId id="361" r:id="rId83"/>
    <p:sldId id="362" r:id="rId84"/>
    <p:sldId id="279" r:id="rId85"/>
    <p:sldId id="281" r:id="rId86"/>
    <p:sldId id="256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7867-702F-4DA0-A7A0-6717F07367C2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F1770-E895-4B53-9269-E72EB07F2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4D69C-8F08-43D4-8972-66105EC1FBE4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50F4-08F2-41E0-9797-4A1861C80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You have just made an inference or an informed conclusion.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When critically reading the textbooks for your college classes,  you also use clues to make inferences.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By reading between the lines, you can discover meaning that is not directly stated by the author.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E50F4-08F2-41E0-9797-4A1861C802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Riddles are a great way to begin teaching inferences.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E50F4-08F2-41E0-9797-4A1861C802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Understanding that words and sentences can have more than one meaning improves comprehension by allowing readers to think flexibly about what the appropriate meaning may be.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evaluate and regulate comprehension of text, it is necessary to know that the words in a text can add up to more than one possible meaning and that context and alternative explanations need to be considered.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ability to reflect upon and manipulate language is crucial for reading.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E50F4-08F2-41E0-9797-4A1861C8027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a partner.  </a:t>
            </a:r>
            <a:r>
              <a:rPr lang="en-US" dirty="0" smtClean="0"/>
              <a:t>Pick a job.  Write two descriptions that are attached to the job  which could be ambiguous.</a:t>
            </a:r>
          </a:p>
          <a:p>
            <a:r>
              <a:rPr lang="en-US" dirty="0" smtClean="0"/>
              <a:t>My first job was working in an orange juice factory, but I got canned because I couldn't concentrate.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I worked in the woods as a </a:t>
            </a:r>
            <a:r>
              <a:rPr lang="en-US" dirty="0" smtClean="0">
                <a:solidFill>
                  <a:srgbClr val="FFFF00"/>
                </a:solidFill>
              </a:rPr>
              <a:t> LUMBERJACK  </a:t>
            </a:r>
            <a:r>
              <a:rPr lang="en-US" dirty="0" smtClean="0"/>
              <a:t>but I just couldn't hack it, so they gave me the ax.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that, I tried to be  a TAILOR, but I just wasn't suited for it, mainly because it was a so-so job.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Next, I tried working in a muffler factory, but that was too exhausting.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I tried to be a chef -- figured it would add a little spice too my life, but I just didn't have the thyme.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attempted to be a deli worker, but any way I sliced it I couldn't cut the mustard.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best job was being a MUSICIAN, but eventually I found I wasn't noteworthy.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studied a long time to become a  SURGEON, but I didn't have any patience.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was a job in a shoe factory; I tried, but I just didn't fit in.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became a professional fisherman, but discovered that I couldn't live on my net income.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managed to get a good job working for a pool maintenance company, but the work was just too draining.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then I got a job in a workout center, but they said I wasn't fit for the job.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many years of trying to find steady work, I finally got a job as a historian, until I realized there was no future in it.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last job was working at Starbucks, but I had to quit because it was always the same old grind.</a:t>
            </a:r>
          </a:p>
          <a:p>
            <a:endParaRPr lang="en-US" dirty="0" smtClean="0"/>
          </a:p>
          <a:p>
            <a:r>
              <a:rPr lang="en-US" dirty="0" smtClean="0"/>
              <a:t>I was a soldier who survived mustard gas and pepper spray; now I’m a seasoned veteran.</a:t>
            </a:r>
          </a:p>
          <a:p>
            <a:endParaRPr lang="en-US" dirty="0" smtClean="0"/>
          </a:p>
          <a:p>
            <a:r>
              <a:rPr lang="en-US" dirty="0" smtClean="0"/>
              <a:t>My last job was working as a doctor, but I lost patients.</a:t>
            </a:r>
          </a:p>
          <a:p>
            <a:endParaRPr lang="en-US" dirty="0" smtClean="0"/>
          </a:p>
          <a:p>
            <a:r>
              <a:rPr lang="en-US" dirty="0" smtClean="0"/>
              <a:t>My last job was  working as a surgeon, but my heart just wasn’t in it.</a:t>
            </a:r>
          </a:p>
          <a:p>
            <a:endParaRPr lang="en-US" dirty="0" smtClean="0"/>
          </a:p>
          <a:p>
            <a:r>
              <a:rPr lang="en-US" dirty="0" smtClean="0"/>
              <a:t>My last job was  to be the Energizer Bunny, but I was arrested and charged with battery.</a:t>
            </a:r>
          </a:p>
          <a:p>
            <a:endParaRPr lang="en-US" dirty="0" smtClean="0"/>
          </a:p>
          <a:p>
            <a:r>
              <a:rPr lang="en-US" dirty="0" smtClean="0"/>
              <a:t>I worked for a butcher in my last job, but I got a little behind in my work when I backed into the meat grinder.</a:t>
            </a:r>
          </a:p>
          <a:p>
            <a:endParaRPr lang="en-US" dirty="0" smtClean="0"/>
          </a:p>
          <a:p>
            <a:r>
              <a:rPr lang="en-US" dirty="0" smtClean="0"/>
              <a:t>My last job was a ballet dancer, but I found it to be  too-too difficult.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I RETIRED, [Firestone] AND I FOUND I AM PERFECT FOR THE JOB!</a:t>
            </a:r>
          </a:p>
          <a:p>
            <a:endParaRPr 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A51DF-3176-4D55-AA4A-081185864A2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E50F4-08F2-41E0-9797-4A1861C8027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was a professor who was doing experiments with a frog. He was teaching a frog to jump. The training went on for a while and finally when he said, "Jump!" the frog would jump high in the air. He thought it was time to take some measurements and publish the results.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 started his measurements with a twine, a ruler and a knife. He placed the frog on a wooden cutting plate and said, "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jump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“.  It jumped, and he measured the height it jumped.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 wrote in his observation note book: "Height jumped (with 4 legs): 14 inches. Inference: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."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 he cut off one of the legs of the frog and said “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jump”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It jumped to a height of 10 inches.  Inference: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 he cut off the next leg, and measured the height jumped. Because it had only 2 legs, the height jumped was only 5 inches. The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professor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cut off one more leg and the frog now had only one leg. The height jumped was just 1 inch with one leg.  Again the inference was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Then he cut the last leg off of the frog and said, "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jump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!"  It didn't move at all.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 wrote his inference in the note book: "When all four legs are removed, frogs go deaf."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E50F4-08F2-41E0-9797-4A1861C8027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E50F4-08F2-41E0-9797-4A1861C8027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right answer?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1B3EC-51E8-4920-AED9-CACC1DFC98E6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A851276-A920-4C0E-8967-E309A55FFDD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F1995-6A0A-4CD2-BE07-82355FD01D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trunci@nwfsc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411.org/lessons/cfm/reading.cfm?num=11&amp;act=2&amp;que=1" TargetMode="External"/><Relationship Id="rId2" Type="http://schemas.openxmlformats.org/officeDocument/2006/relationships/hyperlink" Target="http://ethemes.missouri.edu/themes/166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00400"/>
            <a:ext cx="8763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atin typeface="Centaur" pitchFamily="18" charset="0"/>
              </a:rPr>
              <a:t>Deborah Fontaine</a:t>
            </a:r>
          </a:p>
          <a:p>
            <a:pPr algn="ctr">
              <a:defRPr/>
            </a:pPr>
            <a:r>
              <a:rPr lang="en-US" sz="5400" b="1" dirty="0">
                <a:latin typeface="Centaur" pitchFamily="18" charset="0"/>
              </a:rPr>
              <a:t>Iris Strunc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hlinkClick r:id="rId2"/>
              </a:rPr>
              <a:t>strunci@nwfsc.edu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Picture 0" descr="NWFS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Users\strunci\AppData\Local\Microsoft\Windows\Temporary Internet Files\Content.IE5\C1CW7592\MM90031807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b="1" dirty="0">
              <a:solidFill>
                <a:schemeClr val="bg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b="1" dirty="0">
              <a:solidFill>
                <a:schemeClr val="bg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bg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Knock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knock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Who's there?</a:t>
            </a:r>
          </a:p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Wendy.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 Wendy who? </a:t>
            </a:r>
          </a:p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Wendy wind      	blows de cradle will rock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strunci\AppData\Local\Microsoft\Windows\Temporary Internet Files\Content.IE5\1SZ3XLCR\MP9004094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0"/>
            <a:ext cx="35814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Your students know how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to make inferences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They make inferences throughout the day.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They make inferences based on their peers’ physical appearances, actions, speech, or based on their  teacher’s facial expressions, body language and room arrangement.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 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Model for them how to transfer those skills and strategies they  already know to the passages they read.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A47EAB-46E9-46B6-AA2F-2E27B8FA0E3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+mj-lt"/>
              </a:rPr>
              <a:t>	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Think about what you might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infer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if you saw each of the following: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+mj-lt"/>
              </a:rPr>
              <a:t>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1. A high school has uniformed 	security guards patrolling the halls.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+mj-lt"/>
              </a:rPr>
              <a:t>	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2. A dog cringes when someone tries to pet him.                        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1752600" cy="14017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0"/>
            <a:ext cx="179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:\HIDDENmanATT05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2971800"/>
            <a:ext cx="7467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Where is the hidden man?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HIDDENmanATT05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2438400" y="5257800"/>
            <a:ext cx="1600200" cy="1447800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strunci\Local Settings\Temporary Internet Files\Content.IE5\1LS0ZT0O\MPj04431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8363"/>
            <a:ext cx="9829800" cy="77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447800" y="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2532" name="Picture 1" descr="http://d2l.nwfsc.edu/d2l/tools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d2l.nwfsc.edu/d2l/tools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http://d2l.nwfsc.edu/d2l/tools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http://d2l.nwfsc.edu/d2l/tools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http://d2l.nwfsc.edu/d2l/tools/img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-685800"/>
            <a:ext cx="9372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When first introducing “inferential reading” to students, use an everyday occurrence where they automatically draw inferences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2828925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Design an activity that uses an inductive approach to identify the types of inferences that they constantly use in their daily activities.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Medicine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Symptoms (details):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--low grade fever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--non-productive cough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--sneezing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--fatigue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 Diagnosis (inference/conclusion)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 --virus/common cold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4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19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C:\Documents and Settings\strunci\Local Settings\Temporary Internet Files\Content.IE5\O3OHHXVN\MPj043933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11017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C:\Documents and Settings\strunci\Local Settings\Temporary Internet Files\Content.IE5\6V91JY5X\MCj023273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971800"/>
            <a:ext cx="115728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C:\Documents and Settings\strunci\My Documents\My Pictures\Microsoft Clip Organizer\j03966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038600"/>
            <a:ext cx="9366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Medicine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Symptoms (details):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--fussy baby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--drooling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--gumming toys or hands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--difficulty sleeping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Diagnosis (inference/conclusion)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--teething</a:t>
            </a:r>
          </a:p>
        </p:txBody>
      </p:sp>
      <p:pic>
        <p:nvPicPr>
          <p:cNvPr id="23556" name="Picture 14" descr="C:\Documents and Settings\strunci\Local Settings\Temporary Internet Files\Content.IE5\OXQPATS7\MPj04096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11795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1219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6" descr="C:\Documents and Settings\strunci\Local Settings\Temporary Internet Files\Content.IE5\6V91JY5X\MPj041172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895600"/>
            <a:ext cx="121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7" descr="C:\Documents and Settings\strunci\Local Settings\Temporary Internet Files\Content.IE5\S9PNAFQ9\MCj039811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343400"/>
            <a:ext cx="1049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60" name="Straight Connector 8"/>
          <p:cNvCxnSpPr>
            <a:cxnSpLocks noChangeShapeType="1"/>
          </p:cNvCxnSpPr>
          <p:nvPr/>
        </p:nvCxnSpPr>
        <p:spPr bwMode="auto">
          <a:xfrm rot="16200000" flipH="1">
            <a:off x="7620000" y="4572000"/>
            <a:ext cx="914400" cy="914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561" name="Straight Connector 10"/>
          <p:cNvCxnSpPr>
            <a:cxnSpLocks noChangeShapeType="1"/>
          </p:cNvCxnSpPr>
          <p:nvPr/>
        </p:nvCxnSpPr>
        <p:spPr bwMode="auto">
          <a:xfrm rot="10800000" flipV="1">
            <a:off x="7467600" y="4495800"/>
            <a:ext cx="914400" cy="8382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61450" name="Picture 18" descr="C:\Documents and Settings\strunci\Local Settings\Temporary Internet Files\Content.IE5\WXLBX474\MMj0283688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6388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trunci\AppData\Local\Microsoft\Windows\Temporary Internet Files\Content.IE5\YFC13PXY\MP9004276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0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WHAT GOES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UP AND DOWN IN ALL KINDS OF BUILDINGS.... BUT </a:t>
            </a:r>
            <a:r>
              <a:rPr lang="en-US" sz="3600" b="1">
                <a:solidFill>
                  <a:schemeClr val="bg2">
                    <a:lumMod val="25000"/>
                  </a:schemeClr>
                </a:solidFill>
              </a:rPr>
              <a:t>NEVER </a:t>
            </a:r>
            <a:r>
              <a:rPr lang="en-US" sz="3600" b="1" smtClean="0">
                <a:solidFill>
                  <a:schemeClr val="bg2">
                    <a:lumMod val="25000"/>
                  </a:schemeClr>
                </a:solidFill>
              </a:rPr>
              <a:t>MOVES? 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5715000" y="57150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stairs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trunci\AppData\Local\Microsoft\Windows\Temporary Internet Files\Content.IE5\1SZ3XLCR\MP910218824[1]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967038"/>
            <a:ext cx="76962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 What always runs but never walks, often murmurs, never talks, has a bed but never sleeps, has a mouth but never eats</a:t>
            </a:r>
            <a:r>
              <a:rPr lang="en-US" sz="3200" b="1">
                <a:solidFill>
                  <a:schemeClr val="bg1"/>
                </a:solidFill>
              </a:rPr>
              <a:t>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H="1" flipV="1">
            <a:off x="6400800" y="61341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strunci\AppData\Local\Microsoft\Windows\Temporary Internet Files\Content.IE5\25S88RXX\MP9004394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038600"/>
            <a:ext cx="9144000" cy="286226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Connecting Pieces in a Text: Strategies for Identifying Inferences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Riddles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was going to Saint Ives,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crossed the path of seven wives.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wife had seven sacks,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sack had seven cats,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cat had seven kittens,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Kittens, cats, sacks, wives,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were going to Saint Ives?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2" descr="C:\Users\strunci\AppData\Local\Microsoft\Windows\Temporary Internet Files\Content.IE5\25S88RXX\MP90026225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14800" cy="49529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533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This is a very old rhyming riddle. See if you can answer it by reading and thinking very carefully.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304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Riddles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was going to Saint Ives,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crossed the path of seven wives.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wife had seven sacks,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sack had seven cats,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cat had seven kittens,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Kittens, cats, sacks, wives,</a:t>
            </a:r>
            <a:b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were going to Saint Ives?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/>
          </a:p>
        </p:txBody>
      </p:sp>
      <p:pic>
        <p:nvPicPr>
          <p:cNvPr id="9" name="Picture 2" descr="C:\Users\strunci\AppData\Local\Microsoft\Windows\Temporary Internet Files\Content.IE5\YFC13PXY\MP90026280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114800" cy="5105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533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This is a very old rhyming riddle. See if you can answer it by reading and thinking very carefully.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trunci\AppData\Local\Microsoft\Windows\Temporary Internet Files\Content.IE5\25S88RXX\MP9004373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3726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0"/>
            <a:ext cx="8382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greater than God and more evil than the devil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rich need it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poor have it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eat it, you will die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am I 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86600" y="5334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	</a:t>
            </a:r>
            <a:r>
              <a:rPr lang="en-US" sz="4000" b="1" dirty="0" smtClean="0"/>
              <a:t>Language can be manipulated.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3200" b="1" dirty="0">
              <a:solidFill>
                <a:schemeClr val="bg2"/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My Resume</a:t>
            </a:r>
            <a:r>
              <a:rPr lang="en-US" b="1" dirty="0">
                <a:solidFill>
                  <a:schemeClr val="bg2"/>
                </a:solidFill>
              </a:rPr>
              <a:t/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My first job was working in an Orange Juice factory, but I got canned. 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    I couldn't concentrate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Next, I tried working in a Muffler Factory, but that was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too exhausting.</a:t>
            </a:r>
          </a:p>
          <a:p>
            <a:pPr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Then, I tried to be a Chef - figured it would add a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little spice to my life,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but I just didn't have the thyme.</a:t>
            </a:r>
          </a:p>
          <a:p>
            <a:pPr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 Finally, I attempted to be a Deli Worker, but any way I</a:t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sliced it I couldn't  cut the mustard.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3200" b="1" dirty="0">
              <a:solidFill>
                <a:schemeClr val="bg2"/>
              </a:solidFill>
            </a:endParaRPr>
          </a:p>
          <a:p>
            <a:pPr>
              <a:defRPr/>
            </a:pPr>
            <a:endParaRPr lang="en-US" sz="3200" b="1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My Resume</a:t>
            </a:r>
            <a:r>
              <a:rPr lang="en-US" b="1" dirty="0">
                <a:solidFill>
                  <a:schemeClr val="bg2"/>
                </a:solidFill>
              </a:rPr>
              <a:t/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 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   My first job was working in an </a:t>
            </a:r>
            <a:r>
              <a:rPr lang="en-US" sz="2400" b="1" dirty="0">
                <a:solidFill>
                  <a:srgbClr val="C00000"/>
                </a:solidFill>
              </a:rPr>
              <a:t>Orange Juice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factory, but I got </a:t>
            </a:r>
            <a:r>
              <a:rPr lang="en-US" sz="2400" b="1" dirty="0">
                <a:solidFill>
                  <a:srgbClr val="C00000"/>
                </a:solidFill>
              </a:rPr>
              <a:t>canned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. </a:t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   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I couldn't </a:t>
            </a:r>
            <a:r>
              <a:rPr lang="en-US" sz="2400" b="1" dirty="0">
                <a:solidFill>
                  <a:srgbClr val="C00000"/>
                </a:solidFill>
              </a:rPr>
              <a:t>concentrate</a:t>
            </a: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000" b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Next, I tried working in a </a:t>
            </a:r>
            <a:r>
              <a:rPr lang="en-US" sz="2400" b="1" dirty="0">
                <a:solidFill>
                  <a:srgbClr val="C00000"/>
                </a:solidFill>
              </a:rPr>
              <a:t>Muffler Factory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, but that was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too </a:t>
            </a:r>
            <a:r>
              <a:rPr lang="en-US" sz="2400" b="1" dirty="0">
                <a:solidFill>
                  <a:srgbClr val="C00000"/>
                </a:solidFill>
              </a:rPr>
              <a:t>exhausting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Then, I tried to be a </a:t>
            </a:r>
            <a:r>
              <a:rPr lang="en-US" sz="2400" b="1" dirty="0">
                <a:solidFill>
                  <a:srgbClr val="C00000"/>
                </a:solidFill>
              </a:rPr>
              <a:t>Chef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- figured it would add a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little </a:t>
            </a:r>
            <a:r>
              <a:rPr lang="en-US" sz="2400" b="1" dirty="0">
                <a:solidFill>
                  <a:srgbClr val="C00000"/>
                </a:solidFill>
              </a:rPr>
              <a:t>spice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to my life,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but I just didn't have the </a:t>
            </a:r>
            <a:r>
              <a:rPr lang="en-US" sz="2400" b="1" dirty="0">
                <a:solidFill>
                  <a:srgbClr val="C00000"/>
                </a:solidFill>
              </a:rPr>
              <a:t>thyme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400" b="1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Finally, I attempted to be a </a:t>
            </a:r>
            <a:r>
              <a:rPr lang="en-US" sz="2400" b="1" dirty="0">
                <a:solidFill>
                  <a:srgbClr val="C00000"/>
                </a:solidFill>
              </a:rPr>
              <a:t>Deli Worker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, but any way 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sliced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it I couldn't  cut the </a:t>
            </a:r>
            <a:r>
              <a:rPr lang="en-US" sz="2400" b="1" dirty="0">
                <a:solidFill>
                  <a:srgbClr val="C00000"/>
                </a:solidFill>
              </a:rPr>
              <a:t>mustard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Users\strunci\AppData\Local\Microsoft\Windows\Temporary Internet Files\Content.IE5\3QB9PFHW\MP9004424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562600"/>
            <a:ext cx="8915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5">
                    <a:lumMod val="25000"/>
                  </a:schemeClr>
                </a:solidFill>
              </a:rPr>
              <a:t>Your turn. . . Create a an entry for your resume.  Choose from  lumberjack, tailor, musician, doctor, surgeon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strunci\Local Settings\Temporary Internet Files\Content.IE5\7ARM4VIS\MPj04394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525" y="0"/>
            <a:ext cx="928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24400" y="1981200"/>
            <a:ext cx="4570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77724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8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4876800" y="152400"/>
            <a:ext cx="3962400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Cairns (1999) pointed out that the majority of the 1,000 most common words in English are multi-meaning and ambiguous.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707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       A vulture boards an airplane, carrying two dead raccoons. The stewardess looks at him and says, </a:t>
            </a:r>
            <a:r>
              <a:rPr lang="en-US" sz="2400" dirty="0">
                <a:solidFill>
                  <a:srgbClr val="FF0000"/>
                </a:solidFill>
              </a:rPr>
              <a:t>"I'm sorry, sir, only one carrion allowed per passenger."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  Two Eskimos sitting in a kayak were chilly, so they lit a fire in the craft. Unsurprisingly it sank, proving once again that </a:t>
            </a:r>
            <a:r>
              <a:rPr lang="en-US" sz="2400" dirty="0">
                <a:solidFill>
                  <a:srgbClr val="FF0000"/>
                </a:solidFill>
              </a:rPr>
              <a:t>you can't have your kayak and heat it too. 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7620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 group of chess enthusiasts checked into a hotel and were standing in the lobby discussing their recent tournament victories. After about an hour, the manager came out of the office and asked them to disperse.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 "But why?" they asked, as they moved off. "Because", he said, </a:t>
            </a:r>
            <a:r>
              <a:rPr lang="en-US" sz="2400" dirty="0">
                <a:solidFill>
                  <a:srgbClr val="FF0000"/>
                </a:solidFill>
              </a:rPr>
              <a:t>"I can't stand chess-nuts boasting in an open foyer."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runci\AppData\Local\Microsoft\Windows\Temporary Internet Files\Content.IE5\YFC13PXY\MP9004309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1950" y="-1654175"/>
            <a:ext cx="12192000" cy="89439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66800" y="8382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What Am I?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illusions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am eaten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am come from South America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am a fruit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come with a peel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grow on trees upside down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Some people eat me with cereal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can be frozen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 might have a Chiquita label</a:t>
            </a: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Monkeys love me</a:t>
            </a:r>
          </a:p>
          <a:p>
            <a:pPr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  <a:defRPr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 am a BANANA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6083" name="Picture 3" descr="C:\Users\strunci\AppData\Local\Microsoft\Windows\Temporary Internet Files\Content.IE5\7QXDFG42\MP9003140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3276600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 am round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My favorite number is one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am made by the government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am made of copper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 president’s face is on me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am a kind of money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am lucky if you pick me up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People make a wish on me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am thrown into fountains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 am a PENNY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0179" name="Picture 2" descr="C:\Users\strunci\AppData\Local\Microsoft\Windows\Temporary Internet Files\Content.IE5\7QXDFG42\MC91021699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838200"/>
            <a:ext cx="274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What can you infer?</a:t>
            </a:r>
            <a:endParaRPr lang="en-US" sz="4800" dirty="0"/>
          </a:p>
        </p:txBody>
      </p:sp>
      <p:pic>
        <p:nvPicPr>
          <p:cNvPr id="3074" name="Picture 2" descr="C:\Users\strunci\AppData\Local\Microsoft\Windows\Temporary Internet Files\Content.IE5\YFC13PXY\MP9004436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943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 smtClean="0"/>
              <a:t>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Mike likes bananas, but not apples.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Mike likes lemons, but not limes.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Mike likes daffodils, but not poppies.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  </a:t>
            </a:r>
            <a:r>
              <a:rPr lang="en-US" sz="1800" dirty="0" smtClean="0">
                <a:solidFill>
                  <a:srgbClr val="C00000"/>
                </a:solidFill>
              </a:rPr>
              <a:t>Things that are yellow.</a:t>
            </a: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Cindy likes dimes, but not nickels.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Cindy likes toes, but not feet.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Cindy likes October, but not November.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                      Things that have to do with ten.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00000"/>
                </a:solidFill>
              </a:rPr>
              <a:t>     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7348" name="Picture 4" descr="C:\Users\strunci\AppData\Local\Microsoft\Windows\Temporary Internet Files\Content.IE5\7QXDFG42\MC9002461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538" y="-681038"/>
            <a:ext cx="4672012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 smtClean="0"/>
              <a:t>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Betty likes apples, but not applesauce.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Betty likes potato chips, but not mashed potatoes.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Betty likes crackers, but not bread.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                 </a:t>
            </a:r>
            <a:r>
              <a:rPr lang="en-US" sz="2000" dirty="0" smtClean="0">
                <a:solidFill>
                  <a:srgbClr val="C00000"/>
                </a:solidFill>
              </a:rPr>
              <a:t>Things that are crunchy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Tom likes books, but not novels.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	Tom likes beans, but not carrots.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	Tom likes bicycles, but not </a:t>
            </a:r>
            <a:r>
              <a:rPr lang="en-US" dirty="0" err="1" smtClean="0">
                <a:solidFill>
                  <a:srgbClr val="002060"/>
                </a:solidFill>
              </a:rPr>
              <a:t>motorcyles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                    </a:t>
            </a:r>
            <a:r>
              <a:rPr lang="en-US" sz="1800" dirty="0" smtClean="0">
                <a:solidFill>
                  <a:srgbClr val="C00000"/>
                </a:solidFill>
              </a:rPr>
              <a:t>Things that start with a B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5300" name="Picture 4" descr="C:\Users\strunci\AppData\Local\Microsoft\Windows\Temporary Internet Files\Content.IE5\25S88RXX\MP9102165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413" y="0"/>
            <a:ext cx="13985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strunci\AppData\Local\Microsoft\Windows\Temporary Internet Files\Content.IE5\YFC13PXY\MC9003127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81600"/>
            <a:ext cx="14906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 Inferring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through Making    </a:t>
            </a:r>
            <a:r>
              <a:rPr lang="en-US" dirty="0" smtClean="0">
                <a:solidFill>
                  <a:schemeClr val="bg2"/>
                </a:solidFill>
              </a:rPr>
              <a:t>		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Connections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Critical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readers are able to think inferentially when they  </a:t>
            </a:r>
            <a:r>
              <a:rPr lang="en-US" dirty="0" smtClean="0">
                <a:solidFill>
                  <a:schemeClr val="accent1"/>
                </a:solidFill>
              </a:rPr>
              <a:t>connect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their background of information,  ideas, and experiences with text.</a:t>
            </a:r>
          </a:p>
        </p:txBody>
      </p:sp>
      <p:cxnSp>
        <p:nvCxnSpPr>
          <p:cNvPr id="60420" name="Straight Arrow Connector 7"/>
          <p:cNvCxnSpPr>
            <a:cxnSpLocks noChangeShapeType="1"/>
          </p:cNvCxnSpPr>
          <p:nvPr/>
        </p:nvCxnSpPr>
        <p:spPr bwMode="auto">
          <a:xfrm>
            <a:off x="2438400" y="533400"/>
            <a:ext cx="2362200" cy="990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60421" name="Picture 2" descr="C:\Users\strunci\AppData\Local\Microsoft\Windows\Temporary Internet Files\Content.IE5\YFC13PXY\MP9003094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191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2" descr="C:\Users\strunci\AppData\Local\Microsoft\Windows\Temporary Internet Files\Content.IE5\YFC13PXY\MP9003094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423" name="Straight Arrow Connector 18"/>
          <p:cNvCxnSpPr>
            <a:cxnSpLocks noChangeShapeType="1"/>
            <a:endCxn id="60421" idx="1"/>
          </p:cNvCxnSpPr>
          <p:nvPr/>
        </p:nvCxnSpPr>
        <p:spPr bwMode="auto">
          <a:xfrm flipV="1">
            <a:off x="1371600" y="2025650"/>
            <a:ext cx="3581400" cy="17843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7"/>
          <p:cNvCxnSpPr>
            <a:cxnSpLocks noChangeShapeType="1"/>
          </p:cNvCxnSpPr>
          <p:nvPr/>
        </p:nvCxnSpPr>
        <p:spPr bwMode="auto">
          <a:xfrm rot="10800000">
            <a:off x="5105400" y="2819400"/>
            <a:ext cx="2057400" cy="1066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53000" cy="80327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I know a word of letters three. Add two, and fewer there will be</a:t>
            </a:r>
          </a:p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0" y="4419600"/>
            <a:ext cx="4572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Few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8600" y="47244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E R  </a:t>
            </a:r>
          </a:p>
        </p:txBody>
      </p:sp>
      <p:pic>
        <p:nvPicPr>
          <p:cNvPr id="41989" name="Picture 2" descr="C:\Users\strunci\AppData\Local\Microsoft\Windows\Temporary Internet Files\Content.IE5\7QXDFG42\MP9004422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endParaRPr lang="en-US" b="1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Question: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girl who was just learning to drive went down a one-way street in the wrong direction, but didn't break the law. How?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5257800"/>
            <a:ext cx="170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She was walking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strunci\AppData\Local\Microsoft\Windows\Temporary Internet Files\Content.IE5\7QXDFG42\MP9004483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953000" y="0"/>
            <a:ext cx="4191000" cy="685800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It is necessary to recognize the difference between an </a:t>
            </a:r>
            <a:r>
              <a:rPr lang="en-US" sz="4800" dirty="0">
                <a:solidFill>
                  <a:srgbClr val="FF0000"/>
                </a:solidFill>
              </a:rPr>
              <a:t>inference/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solidFill>
                  <a:srgbClr val="FF0000"/>
                </a:solidFill>
              </a:rPr>
              <a:t>conclusion</a:t>
            </a:r>
            <a:r>
              <a:rPr lang="en-US" sz="4800" dirty="0">
                <a:solidFill>
                  <a:schemeClr val="bg2"/>
                </a:solidFill>
              </a:rPr>
              <a:t>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question and a </a:t>
            </a:r>
            <a:r>
              <a:rPr lang="en-US" sz="4800" dirty="0">
                <a:solidFill>
                  <a:srgbClr val="FF0000"/>
                </a:solidFill>
              </a:rPr>
              <a:t>supporting detail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Inferring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through Questioning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bg2"/>
                </a:solidFill>
              </a:rPr>
              <a:t>                                                                      				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Language provides 					clues to thinking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pic>
        <p:nvPicPr>
          <p:cNvPr id="58372" name="Picture 4" descr="C:\Documents and Settings\strunci\Local Settings\Temporary Internet Files\Content.IE5\6V91JY5X\MPj04387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73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kind of question is this?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495800" cy="5029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Supporting Details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According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the passage…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author </a:t>
            </a:r>
            <a:r>
              <a:rPr lang="en-US" dirty="0" smtClean="0">
                <a:solidFill>
                  <a:srgbClr val="FF0000"/>
                </a:solidFill>
              </a:rPr>
              <a:t>states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28800"/>
            <a:ext cx="4648200" cy="5029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Inferences/Conclusions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Based on the passage we can </a:t>
            </a:r>
            <a:r>
              <a:rPr lang="en-US" dirty="0" smtClean="0">
                <a:solidFill>
                  <a:srgbClr val="FF0000"/>
                </a:solidFill>
              </a:rPr>
              <a:t>infer/conclude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author </a:t>
            </a:r>
            <a:r>
              <a:rPr lang="en-US" dirty="0" smtClean="0">
                <a:solidFill>
                  <a:srgbClr val="FF0000"/>
                </a:solidFill>
              </a:rPr>
              <a:t>suggests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author </a:t>
            </a:r>
            <a:r>
              <a:rPr lang="en-US" dirty="0" smtClean="0">
                <a:solidFill>
                  <a:srgbClr val="FF0000"/>
                </a:solidFill>
              </a:rPr>
              <a:t>implies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59397" name="Straight Connector 5"/>
          <p:cNvCxnSpPr>
            <a:cxnSpLocks noChangeShapeType="1"/>
          </p:cNvCxnSpPr>
          <p:nvPr/>
        </p:nvCxnSpPr>
        <p:spPr bwMode="auto">
          <a:xfrm rot="5400000">
            <a:off x="2324101" y="4152900"/>
            <a:ext cx="4343400" cy="3175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  <p:pic>
        <p:nvPicPr>
          <p:cNvPr id="59398" name="Picture 6" descr="C:\Documents and Settings\strunci\Local Settings\Temporary Internet Files\Content.IE5\X63PCO8V\MMj0395769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213" y="0"/>
            <a:ext cx="16017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   Inferring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through Background  	Knowledge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</a:p>
          <a:p>
            <a:pPr>
              <a:buFont typeface="Wingdings" pitchFamily="2" charset="2"/>
              <a:buNone/>
              <a:defRPr/>
            </a:pPr>
            <a:endParaRPr lang="en-US" sz="4800" b="1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bg2"/>
                </a:solidFill>
              </a:rPr>
              <a:t>		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Word</a:t>
            </a:r>
            <a:r>
              <a:rPr lang="en-US" sz="6000" b="1" dirty="0" smtClean="0">
                <a:solidFill>
                  <a:schemeClr val="bg2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Clues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6000" b="1" u="sng" dirty="0" smtClean="0">
                <a:solidFill>
                  <a:schemeClr val="tx2">
                    <a:lumMod val="50000"/>
                  </a:schemeClr>
                </a:solidFill>
              </a:rPr>
              <a:t>     + Experience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bg2"/>
                </a:solidFill>
              </a:rPr>
              <a:t>          </a:t>
            </a:r>
            <a:r>
              <a:rPr lang="en-US" sz="6000" b="1" dirty="0" smtClean="0">
                <a:solidFill>
                  <a:srgbClr val="FF0000"/>
                </a:solidFill>
              </a:rPr>
              <a:t> Inference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2468" name="Picture 4" descr="C:\Documents and Settings\strunci\Local Settings\Temporary Internet Files\Content.IE5\1JVHDX6W\MMAG00595_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1816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69" name="Straight Arrow Connector 5"/>
          <p:cNvCxnSpPr>
            <a:cxnSpLocks noChangeShapeType="1"/>
          </p:cNvCxnSpPr>
          <p:nvPr/>
        </p:nvCxnSpPr>
        <p:spPr bwMode="auto">
          <a:xfrm rot="10800000" flipV="1">
            <a:off x="4572000" y="3276600"/>
            <a:ext cx="685800" cy="609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         Inference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   “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When you read, you must use all your senses.  You see things in your ‘mind’s eyes’ and hear the sounds you connect to that about which you are reading.”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			     </a:t>
            </a:r>
            <a:r>
              <a:rPr lang="en-US" sz="1200" i="1" dirty="0" smtClean="0">
                <a:solidFill>
                  <a:schemeClr val="tx2">
                    <a:lumMod val="50000"/>
                  </a:schemeClr>
                </a:solidFill>
              </a:rPr>
              <a:t>Guided Reading the Four Blocks Way</a:t>
            </a:r>
          </a:p>
        </p:txBody>
      </p:sp>
      <p:pic>
        <p:nvPicPr>
          <p:cNvPr id="19460" name="Picture 4" descr="C:\Documents and Settings\strunci\Local Settings\Temporary Internet Files\Content.IE5\7ZHCROVL\MCj040389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1546225"/>
            <a:ext cx="8985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strunci\Local Settings\Temporary Internet Files\Content.IE5\7ZHCROVL\MCj02505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17970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strunci\Local Settings\Temporary Internet Files\Content.IE5\X63PCO8V\MCPE02756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838200"/>
            <a:ext cx="1855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Documents and Settings\strunci\Local Settings\Temporary Internet Files\Content.IE5\7ZHCROVL\MCHM00073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00200"/>
            <a:ext cx="762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:\Documents and Settings\strunci\Local Settings\Temporary Internet Files\Content.IE5\VY3PAAI5\MCj0197588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613" y="4835525"/>
            <a:ext cx="368935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497" name="Straight Arrow Connector 9"/>
          <p:cNvCxnSpPr>
            <a:cxnSpLocks noChangeShapeType="1"/>
          </p:cNvCxnSpPr>
          <p:nvPr/>
        </p:nvCxnSpPr>
        <p:spPr bwMode="auto">
          <a:xfrm rot="5400000">
            <a:off x="1638300" y="2552700"/>
            <a:ext cx="7620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498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2057400" y="2514600"/>
            <a:ext cx="1600200" cy="838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499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133600" y="1981200"/>
            <a:ext cx="3657600" cy="1447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500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1600200" y="1600200"/>
            <a:ext cx="5486400" cy="1828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501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952500" y="3924300"/>
            <a:ext cx="1905000" cy="76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DA7268-16F7-4804-95C7-411F88D54CF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 Black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 Black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 Black" pitchFamily="34" charset="0"/>
              </a:rPr>
              <a:t> 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reading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we make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logical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leaps from the information given in a straightforward way to ideas that are not stated directly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                    </a:t>
            </a:r>
            <a:r>
              <a:rPr lang="en-US" sz="3600" dirty="0" smtClean="0">
                <a:solidFill>
                  <a:schemeClr val="bg2"/>
                </a:solidFill>
                <a:latin typeface="+mj-lt"/>
              </a:rPr>
              <a:t>	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    Solve the mystery.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</a:t>
            </a:r>
            <a:r>
              <a:rPr lang="en-US" sz="2800" dirty="0" smtClean="0">
                <a:solidFill>
                  <a:srgbClr val="002060"/>
                </a:solidFill>
              </a:rPr>
              <a:t>Someone killed Mr. Body.  Miss Scarlett is holding a knife.  Professor Plum is carrying a candlestick.  Mrs. Peacock is coiling up rope.  The coroner has determined the cause of death was by hanging.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 Who </a:t>
            </a:r>
            <a:r>
              <a:rPr lang="en-US" sz="2800" dirty="0" smtClean="0">
                <a:solidFill>
                  <a:srgbClr val="002060"/>
                </a:solidFill>
              </a:rPr>
              <a:t>is holding a </a:t>
            </a:r>
            <a:r>
              <a:rPr lang="en-US" sz="2800" dirty="0" smtClean="0">
                <a:solidFill>
                  <a:srgbClr val="FF0000"/>
                </a:solidFill>
              </a:rPr>
              <a:t>candlestick</a:t>
            </a:r>
            <a:r>
              <a:rPr lang="en-US" sz="2800" dirty="0" smtClean="0">
                <a:solidFill>
                  <a:srgbClr val="002060"/>
                </a:solidFill>
              </a:rPr>
              <a:t>?  (</a:t>
            </a:r>
            <a:r>
              <a:rPr lang="en-US" sz="2800" dirty="0" smtClean="0">
                <a:solidFill>
                  <a:srgbClr val="FF0000"/>
                </a:solidFill>
              </a:rPr>
              <a:t>supporting detail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Who</a:t>
            </a:r>
            <a:r>
              <a:rPr lang="en-US" dirty="0" smtClean="0">
                <a:solidFill>
                  <a:srgbClr val="002060"/>
                </a:solidFill>
              </a:rPr>
              <a:t> does the </a:t>
            </a:r>
            <a:r>
              <a:rPr lang="en-US" dirty="0" smtClean="0">
                <a:solidFill>
                  <a:srgbClr val="FF0000"/>
                </a:solidFill>
              </a:rPr>
              <a:t>evidence</a:t>
            </a:r>
            <a:r>
              <a:rPr lang="en-US" dirty="0" smtClean="0">
                <a:solidFill>
                  <a:srgbClr val="002060"/>
                </a:solidFill>
              </a:rPr>
              <a:t> suggest is the murderer?  (</a:t>
            </a:r>
            <a:r>
              <a:rPr lang="en-US" dirty="0" smtClean="0">
                <a:solidFill>
                  <a:srgbClr val="FF0000"/>
                </a:solidFill>
              </a:rPr>
              <a:t>inference/conclusion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143000"/>
            <a:ext cx="1981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 descr="C:\Documents and Settings\strunci\Local Settings\Temporary Internet Files\Content.IE5\WXLBX474\MCj033578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450" y="4267200"/>
            <a:ext cx="5175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3" descr="C:\Documents and Settings\strunci\Local Settings\Temporary Internet Files\Content.IE5\S9PNAFQ9\MPj030963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"/>
            <a:ext cx="1552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543" name="Straight Arrow Connector 7"/>
          <p:cNvCxnSpPr>
            <a:cxnSpLocks noChangeShapeType="1"/>
          </p:cNvCxnSpPr>
          <p:nvPr/>
        </p:nvCxnSpPr>
        <p:spPr bwMode="auto">
          <a:xfrm flipV="1">
            <a:off x="762000" y="1828800"/>
            <a:ext cx="64770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544" name="Straight Arrow Connector 9"/>
          <p:cNvCxnSpPr>
            <a:cxnSpLocks noChangeShapeType="1"/>
          </p:cNvCxnSpPr>
          <p:nvPr/>
        </p:nvCxnSpPr>
        <p:spPr bwMode="auto">
          <a:xfrm>
            <a:off x="1981200" y="2743200"/>
            <a:ext cx="60960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545" name="Straight Arrow Connector 11"/>
          <p:cNvCxnSpPr>
            <a:cxnSpLocks noChangeShapeType="1"/>
          </p:cNvCxnSpPr>
          <p:nvPr/>
        </p:nvCxnSpPr>
        <p:spPr bwMode="auto">
          <a:xfrm flipV="1">
            <a:off x="4267200" y="1066800"/>
            <a:ext cx="2362200" cy="1828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Inferences and pictures</a:t>
            </a:r>
          </a:p>
        </p:txBody>
      </p:sp>
      <p:pic>
        <p:nvPicPr>
          <p:cNvPr id="66563" name="Picture 4" descr="C:\Documents and Settings\strunci\Local Settings\Temporary Internet Files\Content.IE5\1JVHDX6W\MMAG00595_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18161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yiv1122947053MA29.1305763247" descr="http://2.bp.blogspot.com/_mmBw3uzPnJI/SvHze7kTMeI/AAAAAAAA16U/C5rgcdGdx4E/s1600-h/hand_painting_art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yiv1122947053MA33.1305763247" descr="http://1.bp.blogspot.com/_mmBw3uzPnJI/SvHzdqdz0xI/AAAAAAAA150/EvHsCk1yDCc/s1600-h/hand_painting_art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yiv1122947053MA13.1305763247" descr="http://3.bp.blogspot.com/_mmBw3uzPnJI/SvH0P8JsnmI/AAAAAAAA18U/D2pm6MtW7Qs/s1600-h/hand_painting_art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E130D74C3C6423DB972734EC09421A6@lindaj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762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illusions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24511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What can you infer from this picture?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4069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What are the details?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Documents and Settings\strunci\Local Settings\Temporary Internet Files\Content.IE5\SB4U9GHG\MPj04225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9975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1447800" y="-762000"/>
            <a:ext cx="8458200" cy="97536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-2209800" y="4495800"/>
            <a:ext cx="3810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strunci\Local Settings\Temporary Internet Files\Content.IE5\SB4U9GHG\MPj04225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9975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1295400" y="2819400"/>
            <a:ext cx="8458200" cy="6172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-2362200" y="5410200"/>
            <a:ext cx="3810000" cy="3581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strunci\Local Settings\Temporary Internet Files\Content.IE5\SB4U9GHG\MPj04225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9975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914400" y="4114800"/>
            <a:ext cx="3276600" cy="3429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Documents and Settings\strunci\Local Settings\Temporary Internet Files\Content.IE5\SB4U9GHG\MPj04225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9975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Documents and Settings\strunci\Local Settings\Temporary Internet Files\Content.IE5\SB4U9GHG\MPj04225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091" name="Straight Arrow Connector 3"/>
          <p:cNvCxnSpPr>
            <a:cxnSpLocks noChangeShapeType="1"/>
          </p:cNvCxnSpPr>
          <p:nvPr/>
        </p:nvCxnSpPr>
        <p:spPr bwMode="auto">
          <a:xfrm flipV="1">
            <a:off x="3581400" y="1600200"/>
            <a:ext cx="3733800" cy="3048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9092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5257800" y="457200"/>
            <a:ext cx="4343400" cy="3429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909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6172200" y="2590800"/>
            <a:ext cx="3886200" cy="2057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9094" name="Straight Arrow Connector 9"/>
          <p:cNvCxnSpPr>
            <a:cxnSpLocks noChangeShapeType="1"/>
          </p:cNvCxnSpPr>
          <p:nvPr/>
        </p:nvCxnSpPr>
        <p:spPr bwMode="auto">
          <a:xfrm>
            <a:off x="4419600" y="7924800"/>
            <a:ext cx="55626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909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266700" y="3848100"/>
            <a:ext cx="4876800" cy="76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9096" name="TextBox 7"/>
          <p:cNvSpPr txBox="1">
            <a:spLocks noChangeArrowheads="1"/>
          </p:cNvSpPr>
          <p:nvPr/>
        </p:nvSpPr>
        <p:spPr bwMode="auto">
          <a:xfrm>
            <a:off x="2133600" y="1219200"/>
            <a:ext cx="61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fruit</a:t>
            </a:r>
          </a:p>
        </p:txBody>
      </p:sp>
      <p:sp>
        <p:nvSpPr>
          <p:cNvPr id="89097" name="TextBox 8"/>
          <p:cNvSpPr txBox="1">
            <a:spLocks noChangeArrowheads="1"/>
          </p:cNvSpPr>
          <p:nvPr/>
        </p:nvSpPr>
        <p:spPr bwMode="auto">
          <a:xfrm>
            <a:off x="7086600" y="15240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Candles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381000"/>
            <a:ext cx="1747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95000"/>
                  </a:schemeClr>
                </a:solidFill>
              </a:rPr>
              <a:t>Bright colors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200" y="1600200"/>
            <a:ext cx="9540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95000"/>
                  </a:schemeClr>
                </a:solidFill>
              </a:rPr>
              <a:t>Chalise</a:t>
            </a:r>
            <a:endParaRPr lang="en-US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24511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4069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    </a:t>
            </a:r>
          </a:p>
          <a:p>
            <a:pPr>
              <a:defRPr/>
            </a:pPr>
            <a:endParaRPr lang="en-US" sz="4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Details are important?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(SPECIFIC INFORMATION—FACTS, EXAMPLES, REASONS)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strunci\AppData\Local\Microsoft\Windows\Temporary Internet Files\Content.IE5\25S88RXX\MP9003902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56432" cy="1524000"/>
          </a:xfrm>
          <a:prstGeom prst="rect">
            <a:avLst/>
          </a:prstGeom>
          <a:noFill/>
        </p:spPr>
      </p:pic>
      <p:pic>
        <p:nvPicPr>
          <p:cNvPr id="5" name="Picture 2" descr="C:\Users\strunci\AppData\Local\Microsoft\Windows\Temporary Internet Files\Content.IE5\25S88RXX\MP9003902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568" y="1"/>
            <a:ext cx="2656432" cy="1524000"/>
          </a:xfrm>
          <a:prstGeom prst="rect">
            <a:avLst/>
          </a:prstGeom>
          <a:noFill/>
        </p:spPr>
      </p:pic>
      <p:pic>
        <p:nvPicPr>
          <p:cNvPr id="11" name="Picture 5" descr="C:\Users\strunci\AppData\Local\Microsoft\Windows\Temporary Internet Files\Content.IE5\3QB9PFHW\MP9003902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7942263" cy="1981200"/>
          </a:xfrm>
          <a:prstGeom prst="rect">
            <a:avLst/>
          </a:prstGeom>
          <a:noFill/>
        </p:spPr>
      </p:pic>
      <p:pic>
        <p:nvPicPr>
          <p:cNvPr id="13" name="Picture 8" descr="C:\Users\strunci\AppData\Local\Microsoft\Windows\Temporary Internet Files\Content.IE5\25S88RXX\MP9003902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0"/>
            <a:ext cx="3810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strunci\Local Settings\Temporary Internet Files\Content.IE5\1LS0ZT0O\MPj04431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8363"/>
            <a:ext cx="10964863" cy="77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228600"/>
            <a:ext cx="6172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>
                <a:solidFill>
                  <a:schemeClr val="bg1"/>
                </a:solidFill>
              </a:rPr>
              <a:t>Cut cartoons from the newspaper and put them onto a transparency; 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chemeClr val="bg1"/>
                </a:solidFill>
              </a:rPr>
              <a:t> Read them aloud;</a:t>
            </a:r>
          </a:p>
          <a:p>
            <a:r>
              <a:rPr lang="en-US" sz="3600" b="1">
                <a:solidFill>
                  <a:schemeClr val="bg1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3600" b="1">
                <a:solidFill>
                  <a:schemeClr val="bg1"/>
                </a:solidFill>
              </a:rPr>
              <a:t>Think aloud the inferences that you make that allow you to perceive the cartoon as funny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3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MA1.111098986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0"/>
            <a:ext cx="9144000" cy="76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</a:t>
            </a:r>
          </a:p>
        </p:txBody>
      </p:sp>
      <p:pic>
        <p:nvPicPr>
          <p:cNvPr id="108548" name="Picture 4" descr="71330F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2450"/>
            <a:ext cx="9144000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381000"/>
            <a:ext cx="31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Identify one detail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0"/>
            <a:ext cx="9144000" cy="76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/>
              <a:t>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               </a:t>
            </a:r>
          </a:p>
        </p:txBody>
      </p:sp>
      <p:pic>
        <p:nvPicPr>
          <p:cNvPr id="110596" name="Picture 5" descr="71330F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2450"/>
            <a:ext cx="9144000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Box 4"/>
          <p:cNvSpPr txBox="1">
            <a:spLocks noChangeArrowheads="1"/>
          </p:cNvSpPr>
          <p:nvPr/>
        </p:nvSpPr>
        <p:spPr bwMode="auto">
          <a:xfrm>
            <a:off x="6629400" y="16002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Black swirling eyes</a:t>
            </a:r>
          </a:p>
        </p:txBody>
      </p:sp>
      <p:sp>
        <p:nvSpPr>
          <p:cNvPr id="110598" name="TextBox 5"/>
          <p:cNvSpPr txBox="1">
            <a:spLocks noChangeArrowheads="1"/>
          </p:cNvSpPr>
          <p:nvPr/>
        </p:nvSpPr>
        <p:spPr bwMode="auto">
          <a:xfrm>
            <a:off x="5105400" y="3505200"/>
            <a:ext cx="2465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Missing broken teeth</a:t>
            </a:r>
          </a:p>
        </p:txBody>
      </p:sp>
      <p:sp>
        <p:nvSpPr>
          <p:cNvPr id="110599" name="TextBox 6"/>
          <p:cNvSpPr txBox="1">
            <a:spLocks noChangeArrowheads="1"/>
          </p:cNvSpPr>
          <p:nvPr/>
        </p:nvSpPr>
        <p:spPr bwMode="auto">
          <a:xfrm>
            <a:off x="5867400" y="4038600"/>
            <a:ext cx="209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Large Black bruise</a:t>
            </a:r>
          </a:p>
        </p:txBody>
      </p:sp>
      <p:sp>
        <p:nvSpPr>
          <p:cNvPr id="110600" name="TextBox 7"/>
          <p:cNvSpPr txBox="1">
            <a:spLocks noChangeArrowheads="1"/>
          </p:cNvSpPr>
          <p:nvPr/>
        </p:nvSpPr>
        <p:spPr bwMode="auto">
          <a:xfrm>
            <a:off x="3429000" y="3276600"/>
            <a:ext cx="173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Large Band-Aid</a:t>
            </a:r>
          </a:p>
        </p:txBody>
      </p:sp>
      <p:sp>
        <p:nvSpPr>
          <p:cNvPr id="110601" name="TextBox 8"/>
          <p:cNvSpPr txBox="1">
            <a:spLocks noChangeArrowheads="1"/>
          </p:cNvSpPr>
          <p:nvPr/>
        </p:nvSpPr>
        <p:spPr bwMode="auto">
          <a:xfrm>
            <a:off x="1219200" y="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Messy windblown hair</a:t>
            </a:r>
          </a:p>
        </p:txBody>
      </p:sp>
      <p:sp>
        <p:nvSpPr>
          <p:cNvPr id="110602" name="TextBox 9"/>
          <p:cNvSpPr txBox="1">
            <a:spLocks noChangeArrowheads="1"/>
          </p:cNvSpPr>
          <p:nvPr/>
        </p:nvSpPr>
        <p:spPr bwMode="auto">
          <a:xfrm>
            <a:off x="990600" y="5715000"/>
            <a:ext cx="281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Loose  sloppy tie</a:t>
            </a:r>
          </a:p>
        </p:txBody>
      </p:sp>
      <p:sp>
        <p:nvSpPr>
          <p:cNvPr id="110603" name="TextBox 10"/>
          <p:cNvSpPr txBox="1">
            <a:spLocks noChangeArrowheads="1"/>
          </p:cNvSpPr>
          <p:nvPr/>
        </p:nvSpPr>
        <p:spPr bwMode="auto">
          <a:xfrm>
            <a:off x="1371600" y="5257800"/>
            <a:ext cx="189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Dirty stained shirt</a:t>
            </a:r>
          </a:p>
        </p:txBody>
      </p:sp>
      <p:sp>
        <p:nvSpPr>
          <p:cNvPr id="110604" name="TextBox 11"/>
          <p:cNvSpPr txBox="1">
            <a:spLocks noChangeArrowheads="1"/>
          </p:cNvSpPr>
          <p:nvPr/>
        </p:nvSpPr>
        <p:spPr bwMode="auto">
          <a:xfrm>
            <a:off x="5334000" y="304800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white </a:t>
            </a:r>
            <a:r>
              <a:rPr lang="en-US" dirty="0">
                <a:solidFill>
                  <a:srgbClr val="FF0000"/>
                </a:solidFill>
              </a:rPr>
              <a:t>skin</a:t>
            </a:r>
          </a:p>
        </p:txBody>
      </p:sp>
      <p:sp>
        <p:nvSpPr>
          <p:cNvPr id="110605" name="TextBox 12"/>
          <p:cNvSpPr txBox="1">
            <a:spLocks noChangeArrowheads="1"/>
          </p:cNvSpPr>
          <p:nvPr/>
        </p:nvSpPr>
        <p:spPr bwMode="auto">
          <a:xfrm>
            <a:off x="4343400" y="5562600"/>
            <a:ext cx="2590800" cy="381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0" y="0"/>
            <a:ext cx="9144000" cy="76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/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               </a:t>
            </a:r>
          </a:p>
        </p:txBody>
      </p:sp>
      <p:pic>
        <p:nvPicPr>
          <p:cNvPr id="111620" name="Picture 5" descr="71330F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9629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1621" name="TextBox 4"/>
          <p:cNvSpPr txBox="1">
            <a:spLocks noChangeArrowheads="1"/>
          </p:cNvSpPr>
          <p:nvPr/>
        </p:nvSpPr>
        <p:spPr bwMode="auto">
          <a:xfrm>
            <a:off x="6629400" y="16002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Black swirling eyes</a:t>
            </a:r>
          </a:p>
        </p:txBody>
      </p:sp>
      <p:sp>
        <p:nvSpPr>
          <p:cNvPr id="111622" name="TextBox 5"/>
          <p:cNvSpPr txBox="1">
            <a:spLocks noChangeArrowheads="1"/>
          </p:cNvSpPr>
          <p:nvPr/>
        </p:nvSpPr>
        <p:spPr bwMode="auto">
          <a:xfrm>
            <a:off x="5105400" y="3505200"/>
            <a:ext cx="2465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Missing broken teeth</a:t>
            </a:r>
          </a:p>
        </p:txBody>
      </p:sp>
      <p:sp>
        <p:nvSpPr>
          <p:cNvPr id="111623" name="TextBox 6"/>
          <p:cNvSpPr txBox="1">
            <a:spLocks noChangeArrowheads="1"/>
          </p:cNvSpPr>
          <p:nvPr/>
        </p:nvSpPr>
        <p:spPr bwMode="auto">
          <a:xfrm>
            <a:off x="5867400" y="4038600"/>
            <a:ext cx="2098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Large Black bruise</a:t>
            </a:r>
          </a:p>
        </p:txBody>
      </p:sp>
      <p:sp>
        <p:nvSpPr>
          <p:cNvPr id="111624" name="TextBox 7"/>
          <p:cNvSpPr txBox="1">
            <a:spLocks noChangeArrowheads="1"/>
          </p:cNvSpPr>
          <p:nvPr/>
        </p:nvSpPr>
        <p:spPr bwMode="auto">
          <a:xfrm>
            <a:off x="3429000" y="3276600"/>
            <a:ext cx="1735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Large Band-Aid</a:t>
            </a:r>
          </a:p>
        </p:txBody>
      </p:sp>
      <p:sp>
        <p:nvSpPr>
          <p:cNvPr id="111625" name="TextBox 8"/>
          <p:cNvSpPr txBox="1">
            <a:spLocks noChangeArrowheads="1"/>
          </p:cNvSpPr>
          <p:nvPr/>
        </p:nvSpPr>
        <p:spPr bwMode="auto">
          <a:xfrm>
            <a:off x="1219200" y="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Messy windblown hair</a:t>
            </a:r>
          </a:p>
        </p:txBody>
      </p:sp>
      <p:sp>
        <p:nvSpPr>
          <p:cNvPr id="111626" name="TextBox 9"/>
          <p:cNvSpPr txBox="1">
            <a:spLocks noChangeArrowheads="1"/>
          </p:cNvSpPr>
          <p:nvPr/>
        </p:nvSpPr>
        <p:spPr bwMode="auto">
          <a:xfrm>
            <a:off x="990600" y="5791200"/>
            <a:ext cx="281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Loose  sloppy tie</a:t>
            </a:r>
          </a:p>
        </p:txBody>
      </p:sp>
      <p:sp>
        <p:nvSpPr>
          <p:cNvPr id="111627" name="TextBox 10"/>
          <p:cNvSpPr txBox="1">
            <a:spLocks noChangeArrowheads="1"/>
          </p:cNvSpPr>
          <p:nvPr/>
        </p:nvSpPr>
        <p:spPr bwMode="auto">
          <a:xfrm>
            <a:off x="1371600" y="5257800"/>
            <a:ext cx="189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Dirty stained shirt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1295400"/>
            <a:ext cx="16946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man has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0"/>
            <a:ext cx="9989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He has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3276600"/>
            <a:ext cx="16610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He also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has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3962400"/>
            <a:ext cx="14652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on his face</a:t>
            </a:r>
          </a:p>
        </p:txBody>
      </p:sp>
      <p:sp>
        <p:nvSpPr>
          <p:cNvPr id="111632" name="TextBox 21"/>
          <p:cNvSpPr txBox="1">
            <a:spLocks noChangeArrowheads="1"/>
          </p:cNvSpPr>
          <p:nvPr/>
        </p:nvSpPr>
        <p:spPr bwMode="auto">
          <a:xfrm>
            <a:off x="5410200" y="4114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5626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man has 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4953000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He is wearing a</a:t>
            </a:r>
          </a:p>
        </p:txBody>
      </p:sp>
      <p:sp>
        <p:nvSpPr>
          <p:cNvPr id="111635" name="TextBox 18"/>
          <p:cNvSpPr txBox="1">
            <a:spLocks noChangeArrowheads="1"/>
          </p:cNvSpPr>
          <p:nvPr/>
        </p:nvSpPr>
        <p:spPr bwMode="auto">
          <a:xfrm>
            <a:off x="5029200" y="228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Pale white skin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0400" y="228600"/>
            <a:ext cx="1905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man has</a:t>
            </a:r>
          </a:p>
        </p:txBody>
      </p:sp>
      <p:sp>
        <p:nvSpPr>
          <p:cNvPr id="23" name="TextBox 22"/>
          <p:cNvSpPr txBox="1"/>
          <p:nvPr/>
        </p:nvSpPr>
        <p:spPr>
          <a:xfrm rot="10800000" flipH="1" flipV="1">
            <a:off x="3124200" y="3063875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0" y="4038600"/>
            <a:ext cx="990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Covers his chin</a:t>
            </a:r>
          </a:p>
        </p:txBody>
      </p:sp>
      <p:sp>
        <p:nvSpPr>
          <p:cNvPr id="111639" name="TextBox 27"/>
          <p:cNvSpPr txBox="1">
            <a:spLocks noChangeArrowheads="1"/>
          </p:cNvSpPr>
          <p:nvPr/>
        </p:nvSpPr>
        <p:spPr bwMode="auto">
          <a:xfrm>
            <a:off x="609600" y="9144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Major accident</a:t>
            </a:r>
          </a:p>
        </p:txBody>
      </p:sp>
      <p:sp>
        <p:nvSpPr>
          <p:cNvPr id="111640" name="TextBox 28"/>
          <p:cNvSpPr txBox="1">
            <a:spLocks noChangeArrowheads="1"/>
          </p:cNvSpPr>
          <p:nvPr/>
        </p:nvSpPr>
        <p:spPr bwMode="auto">
          <a:xfrm>
            <a:off x="762000" y="19050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Florida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1641" name="TextBox 29"/>
          <p:cNvSpPr txBox="1">
            <a:spLocks noChangeArrowheads="1"/>
          </p:cNvSpPr>
          <p:nvPr/>
        </p:nvSpPr>
        <p:spPr bwMode="auto">
          <a:xfrm>
            <a:off x="4800600" y="5715000"/>
            <a:ext cx="2362200" cy="3698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Inference</a:t>
            </a:r>
            <a:r>
              <a:rPr lang="en-US" sz="5400" smtClean="0">
                <a:solidFill>
                  <a:schemeClr val="bg2"/>
                </a:solidFill>
              </a:rPr>
              <a:t>                              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Florida has been beaten up by the hurricanes.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12644" name="Picture 4" descr="71330F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617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Photographs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371600"/>
            <a:ext cx="2895600" cy="5486400"/>
          </a:xfrm>
          <a:ln>
            <a:solidFill>
              <a:schemeClr val="bg2"/>
            </a:solidFill>
          </a:ln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This man ran in the Boston Marathon.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en-US" sz="2800" dirty="0" smtClean="0">
                <a:solidFill>
                  <a:srgbClr val="002060"/>
                </a:solidFill>
              </a:rPr>
              <a:t>This man has finished the marathon.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 startAt="3"/>
            </a:pPr>
            <a:r>
              <a:rPr lang="en-US" sz="2800" dirty="0" smtClean="0">
                <a:solidFill>
                  <a:srgbClr val="002060"/>
                </a:solidFill>
              </a:rPr>
              <a:t>This man is in pain.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51204" name="Picture 5" descr="1176742775_7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334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Photographs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371600"/>
            <a:ext cx="2895600" cy="5486400"/>
          </a:xfrm>
          <a:ln>
            <a:solidFill>
              <a:schemeClr val="bg2"/>
            </a:solidFill>
          </a:ln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This man ran in the Boston Marathon.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en-US" sz="2800" dirty="0" smtClean="0">
                <a:solidFill>
                  <a:srgbClr val="FF0000"/>
                </a:solidFill>
              </a:rPr>
              <a:t>This man has finished the marathon.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609600" indent="-609600">
              <a:buFont typeface="Wingdings" pitchFamily="2" charset="2"/>
              <a:buAutoNum type="arabicPeriod" startAt="3"/>
            </a:pPr>
            <a:r>
              <a:rPr lang="en-US" sz="2800" dirty="0" smtClean="0">
                <a:solidFill>
                  <a:srgbClr val="002060"/>
                </a:solidFill>
              </a:rPr>
              <a:t>This man is in pain.</a:t>
            </a:r>
          </a:p>
          <a:p>
            <a:pPr marL="609600" indent="-609600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51204" name="Picture 5" descr="1176742775_7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334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124200" y="1981200"/>
            <a:ext cx="28194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81400" y="4267200"/>
            <a:ext cx="25146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733800"/>
            <a:ext cx="2286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67000" y="4191000"/>
            <a:ext cx="3200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C:\Users\strunci\AppData\Local\Microsoft\Windows\Temporary Internet Files\Content.IE5\D3YOZULF\MC90044034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152400" y="3200400"/>
            <a:ext cx="6934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Teach  </a:t>
            </a:r>
            <a:r>
              <a:rPr lang="en-US" sz="2800" b="1" dirty="0">
                <a:solidFill>
                  <a:schemeClr val="bg1"/>
                </a:solidFill>
              </a:rPr>
              <a:t>inferences using  bumper   </a:t>
            </a:r>
            <a:r>
              <a:rPr lang="en-US" sz="2800" b="1" dirty="0" smtClean="0">
                <a:solidFill>
                  <a:schemeClr val="bg1"/>
                </a:solidFill>
              </a:rPr>
              <a:t>    stickers </a:t>
            </a:r>
            <a:r>
              <a:rPr lang="en-US" sz="2800" b="1" dirty="0">
                <a:solidFill>
                  <a:schemeClr val="bg1"/>
                </a:solidFill>
              </a:rPr>
              <a:t>or signs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Instruct  </a:t>
            </a:r>
            <a:r>
              <a:rPr lang="en-US" sz="2800" b="1" dirty="0" smtClean="0">
                <a:solidFill>
                  <a:schemeClr val="bg1"/>
                </a:solidFill>
              </a:rPr>
              <a:t>students to </a:t>
            </a:r>
            <a:r>
              <a:rPr lang="en-US" sz="2800" b="1" dirty="0">
                <a:solidFill>
                  <a:schemeClr val="bg1"/>
                </a:solidFill>
              </a:rPr>
              <a:t>write the internal text that comes from the external text.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prankplace.com/images/stickers/1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96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4" descr="http://www.prankplace.com/images/stickers/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5413"/>
            <a:ext cx="4419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6" descr="http://www.prankplace.com/images/stickers/1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" y="2590800"/>
            <a:ext cx="4448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8" descr="http://www.prankplace.com/images/stickers/1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0"/>
            <a:ext cx="426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10" descr="http://www.prankplace.com/images/stickers/10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334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prankplace.com/images/stickers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524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4" descr="http://www.prankplace.com/images/stickers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6" descr="http://www.prankplace.com/images/stickers/new/BS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4267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8" descr="http://www.prankplace.com/images/stickers/1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"/>
            <a:ext cx="4038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0" descr="http://www.prankplace.com/images/stickers/1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" y="358775"/>
            <a:ext cx="46386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trunci\AppData\Local\Microsoft\Windows\Temporary Internet Files\Content.IE5\7QXDFG42\MP9004230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49200" cy="8386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597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Inferences can be deadly and wrong!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Inferences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You walk into a room and see blood on the floor, an empty birdcage, and a purring cat who is licking its paw.  You put the clues together and conclude that . . .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5" name="Picture 2" descr="C:\Users\strunci\AppData\Local\Microsoft\Windows\Temporary Internet Files\Content.IE5\25S88RXX\MP9004276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4572000" cy="1828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114800" y="914400"/>
            <a:ext cx="914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1143000"/>
            <a:ext cx="426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1447800"/>
            <a:ext cx="3048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strunci\AppData\Local\Microsoft\Windows\Temporary Internet Files\Content.IE5\6ZX77937\MP9002276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4419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strunci\AppData\Local\Microsoft\Windows\Temporary Internet Files\Content.IE5\3QB9PFHW\MP9004424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29200" y="0"/>
            <a:ext cx="4114800" cy="70480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Inferences from  Text</a:t>
            </a:r>
          </a:p>
          <a:p>
            <a:pPr>
              <a:defRPr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Reading between the lines</a:t>
            </a:r>
          </a:p>
          <a:p>
            <a:pPr>
              <a:defRPr/>
            </a:pPr>
            <a:endParaRPr lang="en-US" sz="5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5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44600E-D9A6-4CB9-8E71-E60DF8101E66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latin typeface="Arial Black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Guidelines for Inferences in Reading: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Never lose sight of the available information.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 much as possible,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base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inferences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on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facts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Use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background information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experience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 help make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inferences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more background information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people have, 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more accurate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their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inferences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are likely to be.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So keep in mind that some  inferences may be difficult to support.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         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D35196-3588-4E32-8195-05FE5A9AA533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2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Consider the </a:t>
            </a:r>
            <a:r>
              <a:rPr lang="en-US" dirty="0" smtClean="0">
                <a:solidFill>
                  <a:srgbClr val="FF0000"/>
                </a:solidFill>
              </a:rPr>
              <a:t>alternatives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Considering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alternative interpretations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facts is one way to zero in on a likely interpretation.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Don’t simply accept the first inference that comes to mind. Instead, </a:t>
            </a:r>
            <a:r>
              <a:rPr lang="en-US" dirty="0" smtClean="0">
                <a:solidFill>
                  <a:srgbClr val="FF0000"/>
                </a:solidFill>
              </a:rPr>
              <a:t>consider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of the </a:t>
            </a:r>
            <a:r>
              <a:rPr lang="en-US" dirty="0" smtClean="0">
                <a:solidFill>
                  <a:srgbClr val="FF0000"/>
                </a:solidFill>
              </a:rPr>
              <a:t>facts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a case and all the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possible explanations</a:t>
            </a:r>
            <a:r>
              <a:rPr lang="en-US" dirty="0" smtClean="0">
                <a:solidFill>
                  <a:schemeClr val="bg2"/>
                </a:solidFill>
              </a:rPr>
              <a:t>.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Go back into the passage to </a:t>
            </a:r>
            <a:r>
              <a:rPr lang="en-US" dirty="0" smtClean="0">
                <a:solidFill>
                  <a:srgbClr val="FF0000"/>
                </a:solidFill>
              </a:rPr>
              <a:t>find support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the inference. </a:t>
            </a:r>
          </a:p>
        </p:txBody>
      </p:sp>
      <p:pic>
        <p:nvPicPr>
          <p:cNvPr id="123908" name="Picture 4" descr="MMj0395769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3340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424AB3-8627-42D1-BC9B-494D8F10D89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rial Black" pitchFamily="34" charset="0"/>
              </a:rPr>
              <a:t>	</a:t>
            </a:r>
            <a:r>
              <a:rPr lang="en-US" sz="3600" dirty="0" smtClean="0">
                <a:latin typeface="Arial Black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“Read between the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lines,”</a:t>
            </a:r>
            <a:r>
              <a:rPr lang="en-US" sz="40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Pick up ideas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that are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not directly stated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 what you are reading. 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These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implied ideas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are usually important for a full understanding of what an author means.</a:t>
            </a:r>
          </a:p>
          <a:p>
            <a:pPr eaLnBrk="1" hangingPunct="1">
              <a:defRPr/>
            </a:pP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Discovering ideas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that are not stated directly is called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making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inferences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or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drawing conclusions</a:t>
            </a:r>
            <a:r>
              <a:rPr lang="en-US" sz="4000" dirty="0" smtClean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467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     Witnesses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who say that someone else told them a certain thing cannot present this information as evidence in court. It is called hearsay and usually cannot be trusted or confirmed by cross-examination. There are many exceptions to the rule that hearsay cannot be accepted; one of the most interesting exceptions is a dying declaration. It is assumed that a dying person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5955" name="Picture 2" descr="C:\Users\strunci\AppData\Local\Microsoft\Windows\Temporary Internet Files\Content.IE5\YFC13PXY\MP9002277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657600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467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    Witnesses who say that someone else told them a certain thing cannot present this information as evidence in court. It is called hearsay and usually cannot be trusted or confirmed by cross-examination. There are many exceptions to the rule that hearsay cannot be accepted; one of the most interesting exceptions is a dying declaration. It is assumed that a dying person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5955" name="Picture 2" descr="C:\Users\strunci\AppData\Local\Microsoft\Windows\Temporary Internet Files\Content.IE5\YFC13PXY\MP9002277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657600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8100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A.  deserved a trial.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B.  is innocent.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C.  was murdered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D.  tells the truth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078913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Witnesses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who say that </a:t>
            </a:r>
            <a:r>
              <a:rPr lang="en-US" sz="2400" b="1" dirty="0">
                <a:solidFill>
                  <a:srgbClr val="FF0000"/>
                </a:solidFill>
              </a:rPr>
              <a:t>someone else told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them a certain thing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cannot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present this information as </a:t>
            </a:r>
            <a:r>
              <a:rPr lang="en-US" sz="2400" b="1" dirty="0">
                <a:solidFill>
                  <a:srgbClr val="FF0000"/>
                </a:solidFill>
              </a:rPr>
              <a:t>evidence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in court. It is called </a:t>
            </a:r>
            <a:r>
              <a:rPr lang="en-US" sz="2400" b="1" dirty="0">
                <a:solidFill>
                  <a:srgbClr val="FF0000"/>
                </a:solidFill>
              </a:rPr>
              <a:t>hearsay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and usually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cannot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be </a:t>
            </a:r>
            <a:r>
              <a:rPr lang="en-US" sz="2400" b="1" dirty="0">
                <a:solidFill>
                  <a:srgbClr val="FF0000"/>
                </a:solidFill>
              </a:rPr>
              <a:t>trusted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or confirmed by cross-examination. There are many </a:t>
            </a:r>
            <a:r>
              <a:rPr lang="en-US" sz="2400" b="1" dirty="0">
                <a:solidFill>
                  <a:srgbClr val="FF0000"/>
                </a:solidFill>
              </a:rPr>
              <a:t>exceptions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to the rule that hearsay cannot be accepted; </a:t>
            </a:r>
            <a:r>
              <a:rPr lang="en-US" sz="2400" b="1" dirty="0">
                <a:solidFill>
                  <a:srgbClr val="FF0000"/>
                </a:solidFill>
              </a:rPr>
              <a:t>one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of the most interesting exceptions is </a:t>
            </a:r>
            <a:r>
              <a:rPr lang="en-US" sz="2400" b="1" dirty="0">
                <a:solidFill>
                  <a:srgbClr val="FF0000"/>
                </a:solidFill>
              </a:rPr>
              <a:t>a dying declaration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. It is </a:t>
            </a:r>
            <a:r>
              <a:rPr lang="en-US" sz="2400" b="1" dirty="0">
                <a:solidFill>
                  <a:srgbClr val="FF0000"/>
                </a:solidFill>
              </a:rPr>
              <a:t>assumed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that a </a:t>
            </a:r>
            <a:r>
              <a:rPr lang="en-US" sz="2400" b="1" dirty="0">
                <a:solidFill>
                  <a:srgbClr val="FF0000"/>
                </a:solidFill>
              </a:rPr>
              <a:t>dying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person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A.  deserved a trial.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		B.  is innocent.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		C.  was murdered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en-US" sz="2800" dirty="0">
                <a:solidFill>
                  <a:srgbClr val="FF0000"/>
                </a:solidFill>
              </a:rPr>
              <a:t>D.  tells the truth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126979" name="Straight Arrow Connector 3"/>
          <p:cNvCxnSpPr>
            <a:cxnSpLocks noChangeShapeType="1"/>
          </p:cNvCxnSpPr>
          <p:nvPr/>
        </p:nvCxnSpPr>
        <p:spPr bwMode="auto">
          <a:xfrm rot="16200000" flipH="1">
            <a:off x="-190500" y="2476500"/>
            <a:ext cx="4876800" cy="2362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6980" name="Straight Arrow Connector 5"/>
          <p:cNvCxnSpPr>
            <a:cxnSpLocks noChangeShapeType="1"/>
          </p:cNvCxnSpPr>
          <p:nvPr/>
        </p:nvCxnSpPr>
        <p:spPr bwMode="auto">
          <a:xfrm rot="10800000" flipV="1">
            <a:off x="4114800" y="2743200"/>
            <a:ext cx="4419600" cy="3505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6981" name="Straight Arrow Connector 7"/>
          <p:cNvCxnSpPr>
            <a:cxnSpLocks noChangeShapeType="1"/>
          </p:cNvCxnSpPr>
          <p:nvPr/>
        </p:nvCxnSpPr>
        <p:spPr bwMode="auto">
          <a:xfrm rot="5400000">
            <a:off x="3276600" y="3429000"/>
            <a:ext cx="3048000" cy="2590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6982" name="Straight Arrow Connector 9"/>
          <p:cNvCxnSpPr>
            <a:cxnSpLocks noChangeShapeType="1"/>
          </p:cNvCxnSpPr>
          <p:nvPr/>
        </p:nvCxnSpPr>
        <p:spPr bwMode="auto">
          <a:xfrm flipH="1">
            <a:off x="3810000" y="2057400"/>
            <a:ext cx="4343400" cy="419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Oval 7"/>
          <p:cNvSpPr/>
          <p:nvPr/>
        </p:nvSpPr>
        <p:spPr>
          <a:xfrm>
            <a:off x="7391400" y="16002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15000" y="1905000"/>
            <a:ext cx="2133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    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The operator of a news-stand reported to police that a customer asked for change for a large bill but actually had left a small bill.  The police soon brought the vendor a suspect.  Although the news-stand operator was blind, the suspect was proven guilty of the fraud by the fact that the vendor recognized the suspect’s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operator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a </a:t>
            </a:r>
            <a:r>
              <a:rPr lang="en-US" dirty="0" smtClean="0">
                <a:solidFill>
                  <a:srgbClr val="FF0000"/>
                </a:solidFill>
              </a:rPr>
              <a:t>news-stand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reported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police that a</a:t>
            </a:r>
            <a:r>
              <a:rPr lang="en-US" dirty="0" smtClean="0">
                <a:solidFill>
                  <a:srgbClr val="FF0000"/>
                </a:solidFill>
              </a:rPr>
              <a:t> customer asked for change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a </a:t>
            </a:r>
            <a:r>
              <a:rPr lang="en-US" dirty="0" smtClean="0">
                <a:solidFill>
                  <a:srgbClr val="FF0000"/>
                </a:solidFill>
              </a:rPr>
              <a:t>large bill but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actually had </a:t>
            </a:r>
            <a:r>
              <a:rPr lang="en-US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small bill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police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soon </a:t>
            </a:r>
            <a:r>
              <a:rPr lang="en-US" dirty="0" smtClean="0">
                <a:solidFill>
                  <a:srgbClr val="FF0000"/>
                </a:solidFill>
              </a:rPr>
              <a:t>brought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 vendor a </a:t>
            </a:r>
            <a:r>
              <a:rPr lang="en-US" dirty="0" smtClean="0">
                <a:solidFill>
                  <a:srgbClr val="FF0000"/>
                </a:solidFill>
              </a:rPr>
              <a:t>suspect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Although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news-stand </a:t>
            </a:r>
            <a:r>
              <a:rPr lang="en-US" dirty="0" smtClean="0">
                <a:solidFill>
                  <a:srgbClr val="FF0000"/>
                </a:solidFill>
              </a:rPr>
              <a:t>operator was blind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suspect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was proven </a:t>
            </a:r>
            <a:r>
              <a:rPr lang="en-US" dirty="0" smtClean="0">
                <a:solidFill>
                  <a:srgbClr val="FF0000"/>
                </a:solidFill>
              </a:rPr>
              <a:t>guilty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fraud by the fact that the </a:t>
            </a:r>
            <a:r>
              <a:rPr lang="en-US" dirty="0" smtClean="0">
                <a:solidFill>
                  <a:srgbClr val="FF0000"/>
                </a:solidFill>
              </a:rPr>
              <a:t>vendor recognized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suspect’s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A. voice                        B. fingerprints   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C. photograph             D.  clothes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operator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a </a:t>
            </a:r>
            <a:r>
              <a:rPr lang="en-US" dirty="0" err="1" smtClean="0">
                <a:solidFill>
                  <a:srgbClr val="FF0000"/>
                </a:solidFill>
              </a:rPr>
              <a:t>newstand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reported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police that a customer </a:t>
            </a:r>
            <a:r>
              <a:rPr lang="en-US" dirty="0" smtClean="0">
                <a:solidFill>
                  <a:srgbClr val="FF0000"/>
                </a:solidFill>
              </a:rPr>
              <a:t>asked for change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a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bill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actually had </a:t>
            </a:r>
            <a:r>
              <a:rPr lang="en-US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small bill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police soon brought the vendor a </a:t>
            </a:r>
            <a:r>
              <a:rPr lang="en-US" dirty="0" smtClean="0">
                <a:solidFill>
                  <a:srgbClr val="FF0000"/>
                </a:solidFill>
              </a:rPr>
              <a:t>suspect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Although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newstand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operator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en-US" dirty="0" smtClean="0">
                <a:solidFill>
                  <a:srgbClr val="FF0000"/>
                </a:solidFill>
              </a:rPr>
              <a:t> blind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suspect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was proven </a:t>
            </a:r>
            <a:r>
              <a:rPr lang="en-US" dirty="0" smtClean="0">
                <a:solidFill>
                  <a:srgbClr val="FF0000"/>
                </a:solidFill>
              </a:rPr>
              <a:t>guilty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fraud by the fact that the </a:t>
            </a:r>
            <a:r>
              <a:rPr lang="en-US" dirty="0" smtClean="0">
                <a:solidFill>
                  <a:srgbClr val="FF0000"/>
                </a:solidFill>
              </a:rPr>
              <a:t>vendor recognized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suspect’s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A. voice            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B. fingerprints   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C. photograph             D.  clothes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2438400"/>
            <a:ext cx="1219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333500" y="3390900"/>
            <a:ext cx="22860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631825"/>
            <a:ext cx="9144000" cy="7478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sz="4800" b="1" dirty="0">
              <a:solidFill>
                <a:schemeClr val="bg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Knock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knock</a:t>
            </a:r>
            <a:r>
              <a:rPr lang="en-US" sz="4800" dirty="0">
                <a:solidFill>
                  <a:schemeClr val="bg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br>
              <a:rPr lang="en-US" sz="4800" dirty="0">
                <a:solidFill>
                  <a:schemeClr val="bg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en-US" sz="4800" dirty="0">
              <a:solidFill>
                <a:schemeClr val="bg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Who's there?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Cargo.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Cargo who?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Cargo BEEP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BEEP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!</a:t>
            </a:r>
          </a:p>
          <a:p>
            <a:pPr eaLnBrk="1" hangingPunct="1">
              <a:defRPr/>
            </a:pPr>
            <a:endParaRPr lang="en-US" sz="9600" dirty="0">
              <a:solidFill>
                <a:schemeClr val="bg2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1377" name="Picture 1" descr="C:\Documents and Settings\strunci\Local Settings\Temporary Internet Files\Content.IE5\MRQUS7LN\MCj04241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29200"/>
            <a:ext cx="26670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C:\Users\strunci\AppData\Local\Microsoft\Windows\Temporary Internet Files\Content.IE5\D3YOZULF\MC900320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9302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When European kings in the eighth century took up the practice of having themselves anointed by the Church, they became thought of as God's own appointed rulers. To oppose such a king was then thought to be not only treason, but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When </a:t>
            </a:r>
            <a:r>
              <a:rPr lang="en-US" dirty="0" smtClean="0">
                <a:solidFill>
                  <a:srgbClr val="FF0000"/>
                </a:solidFill>
              </a:rPr>
              <a:t>European kings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the eighth century took up the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practice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having </a:t>
            </a:r>
            <a:r>
              <a:rPr lang="en-US" dirty="0" smtClean="0">
                <a:solidFill>
                  <a:srgbClr val="FF0000"/>
                </a:solidFill>
              </a:rPr>
              <a:t>themselves anointed by the Church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they</a:t>
            </a:r>
            <a:r>
              <a:rPr lang="en-US" dirty="0" smtClean="0">
                <a:solidFill>
                  <a:srgbClr val="FF0000"/>
                </a:solidFill>
              </a:rPr>
              <a:t> became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thought of as </a:t>
            </a:r>
            <a:r>
              <a:rPr lang="en-US" dirty="0" smtClean="0">
                <a:solidFill>
                  <a:srgbClr val="FF0000"/>
                </a:solidFill>
              </a:rPr>
              <a:t>God's own appointed rulers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en-US" dirty="0" smtClean="0">
                <a:solidFill>
                  <a:srgbClr val="FF0000"/>
                </a:solidFill>
              </a:rPr>
              <a:t> oppose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such a </a:t>
            </a:r>
            <a:r>
              <a:rPr lang="en-US" dirty="0" smtClean="0">
                <a:solidFill>
                  <a:srgbClr val="FF0000"/>
                </a:solidFill>
              </a:rPr>
              <a:t>king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was then thought to be </a:t>
            </a:r>
            <a:r>
              <a:rPr lang="en-US" dirty="0" smtClean="0">
                <a:solidFill>
                  <a:srgbClr val="FF0000"/>
                </a:solidFill>
              </a:rPr>
              <a:t>not only treason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A.  a felony.                        B. unwise.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C.  criminal.                        D. a sin.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When </a:t>
            </a:r>
            <a:r>
              <a:rPr lang="en-US" dirty="0" smtClean="0">
                <a:solidFill>
                  <a:srgbClr val="FF0000"/>
                </a:solidFill>
              </a:rPr>
              <a:t>European kings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the eighth century took up the </a:t>
            </a:r>
            <a:r>
              <a:rPr lang="en-US" dirty="0" smtClean="0">
                <a:solidFill>
                  <a:srgbClr val="FF0000"/>
                </a:solidFill>
              </a:rPr>
              <a:t>practice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having </a:t>
            </a:r>
            <a:r>
              <a:rPr lang="en-US" dirty="0" smtClean="0">
                <a:solidFill>
                  <a:srgbClr val="FF0000"/>
                </a:solidFill>
              </a:rPr>
              <a:t>themselves anointed by the Church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they became thought of as </a:t>
            </a:r>
            <a:r>
              <a:rPr lang="en-US" dirty="0" smtClean="0">
                <a:solidFill>
                  <a:srgbClr val="FF0000"/>
                </a:solidFill>
              </a:rPr>
              <a:t>God's own appointed rulers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oppose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such a </a:t>
            </a:r>
            <a:r>
              <a:rPr lang="en-US" dirty="0" smtClean="0">
                <a:solidFill>
                  <a:srgbClr val="FF0000"/>
                </a:solidFill>
              </a:rPr>
              <a:t>king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was then thought to be not only </a:t>
            </a:r>
            <a:r>
              <a:rPr lang="en-US" dirty="0" smtClean="0">
                <a:solidFill>
                  <a:srgbClr val="FF0000"/>
                </a:solidFill>
              </a:rPr>
              <a:t>treason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A.  a felony.                        B. unwise.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C.  criminal.                        D. a sin.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2209800"/>
            <a:ext cx="1447800" cy="533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When </a:t>
            </a:r>
            <a:r>
              <a:rPr lang="en-US" dirty="0" smtClean="0">
                <a:solidFill>
                  <a:srgbClr val="FF0000"/>
                </a:solidFill>
              </a:rPr>
              <a:t>European kings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the eighth century took up the </a:t>
            </a:r>
            <a:r>
              <a:rPr lang="en-US" dirty="0" smtClean="0">
                <a:solidFill>
                  <a:srgbClr val="FF0000"/>
                </a:solidFill>
              </a:rPr>
              <a:t>practice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having </a:t>
            </a:r>
            <a:r>
              <a:rPr lang="en-US" dirty="0" smtClean="0">
                <a:solidFill>
                  <a:srgbClr val="FF0000"/>
                </a:solidFill>
              </a:rPr>
              <a:t>themselves anointed by the Church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they became thought of as </a:t>
            </a:r>
            <a:r>
              <a:rPr lang="en-US" dirty="0" smtClean="0">
                <a:solidFill>
                  <a:srgbClr val="FF0000"/>
                </a:solidFill>
              </a:rPr>
              <a:t>God's own appointed rulers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en-US" dirty="0" smtClean="0">
                <a:solidFill>
                  <a:srgbClr val="FF0000"/>
                </a:solidFill>
              </a:rPr>
              <a:t> oppose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such a </a:t>
            </a:r>
            <a:r>
              <a:rPr lang="en-US" dirty="0" smtClean="0">
                <a:solidFill>
                  <a:srgbClr val="FF0000"/>
                </a:solidFill>
              </a:rPr>
              <a:t>king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was then thought to be not only </a:t>
            </a:r>
            <a:r>
              <a:rPr lang="en-US" dirty="0" smtClean="0">
                <a:solidFill>
                  <a:srgbClr val="FF0000"/>
                </a:solidFill>
              </a:rPr>
              <a:t>treason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A.  a felony.                        B. unwise.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C.  criminal.                        </a:t>
            </a:r>
            <a:r>
              <a:rPr lang="en-US" dirty="0" smtClean="0">
                <a:solidFill>
                  <a:srgbClr val="FF0000"/>
                </a:solidFill>
              </a:rPr>
              <a:t>D. a sin. 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2438400"/>
            <a:ext cx="1447800" cy="533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2743200"/>
            <a:ext cx="32004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Transfer</a:t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2590800" cy="5257800"/>
          </a:xfrm>
        </p:spPr>
        <p:txBody>
          <a:bodyPr/>
          <a:lstStyle/>
          <a:p>
            <a:r>
              <a:rPr lang="en-US" sz="2400" b="1" dirty="0" smtClean="0"/>
              <a:t>Inferences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Often help readers  to make connections from known information to unknown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 interaction between prior knowledge and the text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 an analysis of the logic of what is being read (applying intellectual standards such as clarity, precision, accuracy, relevance, significance, depth, and fairness)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 descr="C:\Documents and Settings\strunci\Local Settings\Temporary Internet Files\Content.IE5\1LS0ZT0O\MPj04431520000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48" r="42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12192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History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 Events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 living things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Mathematics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 numbers, shapes, and figures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strunci\Local Settings\Temporary Internet Files\Content.IE5\7ARM4VIS\MPj04394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525" y="0"/>
            <a:ext cx="928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24400" y="1981200"/>
            <a:ext cx="4570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77724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8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819400"/>
            <a:ext cx="388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 You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6629400" cy="1752600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en-US" sz="10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0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05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http://ethemes.missouri.edu/themes/1666</a:t>
            </a:r>
            <a:endParaRPr lang="en-US" sz="10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0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0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05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http://ethemes.missouri.edu/themes/1666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Inferences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1400" b="1" dirty="0" smtClean="0">
                <a:hlinkClick r:id="rId3"/>
              </a:rPr>
              <a:t>http://www.tv411.org/lessons/cfm/reading.cfm?num=11&amp;act=2&amp;que=1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Knock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</a:rPr>
              <a:t>knock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bg2"/>
                </a:solidFill>
              </a:rPr>
              <a:t/>
            </a:r>
            <a:br>
              <a:rPr lang="en-US" sz="4400" dirty="0" smtClean="0">
                <a:solidFill>
                  <a:schemeClr val="bg2"/>
                </a:solidFill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Who's there?</a:t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Tennis!</a:t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Tennis who?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bg2"/>
                </a:solidFill>
              </a:rPr>
              <a:t/>
            </a:r>
            <a:br>
              <a:rPr lang="en-US" sz="4400" dirty="0" smtClean="0">
                <a:solidFill>
                  <a:schemeClr val="bg2"/>
                </a:solidFill>
              </a:rPr>
            </a:br>
            <a:endParaRPr lang="en-US" sz="44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44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Ten is my favorite number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Picture 2" descr="C:\Users\strunci\AppData\Local\Microsoft\Windows\Temporary Internet Files\Content.IE5\25S88RXX\MC9004318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strunci\AppData\Local\Microsoft\Windows\Temporary Internet Files\Content.IE5\D3YOZULF\MC900320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9302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550</TotalTime>
  <Words>2378</Words>
  <Application>Microsoft Office PowerPoint</Application>
  <PresentationFormat>On-screen Show (4:3)</PresentationFormat>
  <Paragraphs>507</Paragraphs>
  <Slides>86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Civic</vt:lpstr>
      <vt:lpstr>Slide 1</vt:lpstr>
      <vt:lpstr>Slide 2</vt:lpstr>
      <vt:lpstr>Slide 3</vt:lpstr>
      <vt:lpstr>Slide 4</vt:lpstr>
      <vt:lpstr>Slide 5</vt:lpstr>
      <vt:lpstr>Slide 6</vt:lpstr>
      <vt:lpstr>Inferences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Medicine</vt:lpstr>
      <vt:lpstr>Medicine</vt:lpstr>
      <vt:lpstr>Slide 18</vt:lpstr>
      <vt:lpstr>Slide 19</vt:lpstr>
      <vt:lpstr>Riddles</vt:lpstr>
      <vt:lpstr>Riddles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What can you infer?</vt:lpstr>
      <vt:lpstr>                                            </vt:lpstr>
      <vt:lpstr>                    </vt:lpstr>
      <vt:lpstr> Inferring through Making       Connections     </vt:lpstr>
      <vt:lpstr>Slide 36</vt:lpstr>
      <vt:lpstr>Slide 37</vt:lpstr>
      <vt:lpstr>Slide 38</vt:lpstr>
      <vt:lpstr>Inferring through Questioning</vt:lpstr>
      <vt:lpstr>What kind of question is this?</vt:lpstr>
      <vt:lpstr>    Inferring through Background   Knowledge</vt:lpstr>
      <vt:lpstr>          Inference</vt:lpstr>
      <vt:lpstr>Slide 43</vt:lpstr>
      <vt:lpstr>    Solve the mystery. . .</vt:lpstr>
      <vt:lpstr>Inferences and pictures</vt:lpstr>
      <vt:lpstr>Slide 46</vt:lpstr>
      <vt:lpstr>Slide 47</vt:lpstr>
      <vt:lpstr>Slide 48</vt:lpstr>
      <vt:lpstr>Slide 49</vt:lpstr>
      <vt:lpstr>What can you infer from this picture?  </vt:lpstr>
      <vt:lpstr>Slide 51</vt:lpstr>
      <vt:lpstr>Slide 52</vt:lpstr>
      <vt:lpstr>Slide 53</vt:lpstr>
      <vt:lpstr>Slide 54</vt:lpstr>
      <vt:lpstr>Slide 55</vt:lpstr>
      <vt:lpstr>  </vt:lpstr>
      <vt:lpstr>Slide 57</vt:lpstr>
      <vt:lpstr>Slide 58</vt:lpstr>
      <vt:lpstr>Slide 59</vt:lpstr>
      <vt:lpstr> </vt:lpstr>
      <vt:lpstr> </vt:lpstr>
      <vt:lpstr> </vt:lpstr>
      <vt:lpstr>Inference                              </vt:lpstr>
      <vt:lpstr>Photographs</vt:lpstr>
      <vt:lpstr>Photographs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 Transfer </vt:lpstr>
      <vt:lpstr>Slide 85</vt:lpstr>
      <vt:lpstr>Inferences  http://www.tv411.org/lessons/cfm/reading.cfm?num=11&amp;act=2&amp;que=1 </vt:lpstr>
    </vt:vector>
  </TitlesOfParts>
  <Company>NWFSC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Inferences</dc:title>
  <dc:creator>Strunc, Iris</dc:creator>
  <cp:lastModifiedBy>techs</cp:lastModifiedBy>
  <cp:revision>190</cp:revision>
  <dcterms:created xsi:type="dcterms:W3CDTF">2011-07-22T15:46:41Z</dcterms:created>
  <dcterms:modified xsi:type="dcterms:W3CDTF">2012-03-13T20:55:52Z</dcterms:modified>
</cp:coreProperties>
</file>